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2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9144000" cy="5143500" type="screen16x9"/>
  <p:notesSz cx="6858000" cy="9144000"/>
  <p:embeddedFontLst>
    <p:embeddedFont>
      <p:font typeface="Montserrat Light" panose="020B0604020202020204" charset="0"/>
      <p:regular r:id="rId25"/>
      <p:bold r:id="rId26"/>
      <p:italic r:id="rId27"/>
      <p:boldItalic r:id="rId28"/>
    </p:embeddedFont>
    <p:embeddedFont>
      <p:font typeface="Montserrat" panose="020B0604020202020204" charset="0"/>
      <p:regular r:id="rId29"/>
      <p:bold r:id="rId30"/>
      <p:italic r:id="rId31"/>
      <p:boldItalic r:id="rId32"/>
    </p:embeddedFont>
    <p:embeddedFont>
      <p:font typeface="Montserrat SemiBold" panose="020B0604020202020204" charset="0"/>
      <p:regular r:id="rId33"/>
      <p:bold r:id="rId34"/>
      <p:italic r:id="rId35"/>
      <p:boldItalic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68">
          <p15:clr>
            <a:srgbClr val="A4A3A4"/>
          </p15:clr>
        </p15:guide>
        <p15:guide id="2" pos="2880">
          <p15:clr>
            <a:srgbClr val="A4A3A4"/>
          </p15:clr>
        </p15:guide>
        <p15:guide id="3" orient="horz" pos="687">
          <p15:clr>
            <a:srgbClr val="9AA0A6"/>
          </p15:clr>
        </p15:guide>
        <p15:guide id="4" pos="288">
          <p15:clr>
            <a:srgbClr val="9AA0A6"/>
          </p15:clr>
        </p15:guide>
        <p15:guide id="5" orient="horz" pos="3024">
          <p15:clr>
            <a:srgbClr val="9AA0A6"/>
          </p15:clr>
        </p15:guide>
        <p15:guide id="6" pos="5472">
          <p15:clr>
            <a:srgbClr val="9AA0A6"/>
          </p15:clr>
        </p15:guide>
        <p15:guide id="7" orient="horz" pos="762">
          <p15:clr>
            <a:srgbClr val="9AA0A6"/>
          </p15:clr>
        </p15:guide>
        <p15:guide id="8" pos="2817">
          <p15:clr>
            <a:srgbClr val="9AA0A6"/>
          </p15:clr>
        </p15:guide>
        <p15:guide id="9" pos="360">
          <p15:clr>
            <a:srgbClr val="9AA0A6"/>
          </p15:clr>
        </p15:guide>
        <p15:guide id="10" orient="horz" pos="1172">
          <p15:clr>
            <a:srgbClr val="9AA0A6"/>
          </p15:clr>
        </p15:guide>
        <p15:guide id="11" pos="4191">
          <p15:clr>
            <a:srgbClr val="9AA0A6"/>
          </p15:clr>
        </p15:guide>
        <p15:guide id="12" pos="1657">
          <p15:clr>
            <a:srgbClr val="9AA0A6"/>
          </p15:clr>
        </p15:guide>
        <p15:guide id="13" pos="2957">
          <p15:clr>
            <a:srgbClr val="9AA0A6"/>
          </p15:clr>
        </p15:guide>
        <p15:guide id="14" orient="horz" pos="967">
          <p15:clr>
            <a:srgbClr val="9AA0A6"/>
          </p15:clr>
        </p15:guide>
        <p15:guide id="15" orient="horz" pos="1379">
          <p15:clr>
            <a:srgbClr val="9AA0A6"/>
          </p15:clr>
        </p15:guide>
        <p15:guide id="16" orient="horz" pos="2160">
          <p15:clr>
            <a:srgbClr val="9AA0A6"/>
          </p15:clr>
        </p15:guide>
        <p15:guide id="17" pos="4096">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2" d="100"/>
          <a:sy n="92" d="100"/>
        </p:scale>
        <p:origin x="756" y="72"/>
      </p:cViewPr>
      <p:guideLst>
        <p:guide orient="horz" pos="1668"/>
        <p:guide pos="2880"/>
        <p:guide orient="horz" pos="687"/>
        <p:guide pos="288"/>
        <p:guide orient="horz" pos="3024"/>
        <p:guide pos="5472"/>
        <p:guide orient="horz" pos="762"/>
        <p:guide pos="2817"/>
        <p:guide pos="360"/>
        <p:guide orient="horz" pos="1172"/>
        <p:guide pos="4191"/>
        <p:guide pos="1657"/>
        <p:guide pos="2957"/>
        <p:guide orient="horz" pos="967"/>
        <p:guide orient="horz" pos="1379"/>
        <p:guide orient="horz" pos="2160"/>
        <p:guide pos="409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10.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8" name="Google Shape;88;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0" name="Google Shape;140;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6" name="Google Shape;146;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2" name="Google Shape;152;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8" name="Google Shape;158;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4" name="Google Shape;164;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0" name="Google Shape;170;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6" name="Google Shape;176;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2" name="Google Shape;182;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8" name="Google Shape;188;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4" name="Google Shape;194;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0" name="Google Shape;200;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6" name="Google Shape;206;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2" name="Google Shape;212;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0" name="Google Shape;100;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5" name="Google Shape;105;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0" name="Google Shape;110;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6" name="Google Shape;116;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2" name="Google Shape;122;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8" name="Google Shape;128;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4" name="Google Shape;134;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2"/>
        <p:cNvGrpSpPr/>
        <p:nvPr/>
      </p:nvGrpSpPr>
      <p:grpSpPr>
        <a:xfrm>
          <a:off x="0" y="0"/>
          <a:ext cx="0" cy="0"/>
          <a:chOff x="0" y="0"/>
          <a:chExt cx="0" cy="0"/>
        </a:xfrm>
      </p:grpSpPr>
      <p:sp>
        <p:nvSpPr>
          <p:cNvPr id="13" name="Google Shape;13;p2"/>
          <p:cNvSpPr txBox="1">
            <a:spLocks noGrp="1"/>
          </p:cNvSpPr>
          <p:nvPr>
            <p:ph type="title"/>
          </p:nvPr>
        </p:nvSpPr>
        <p:spPr>
          <a:xfrm>
            <a:off x="311700" y="445025"/>
            <a:ext cx="8520600" cy="5727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 name="Google Shape;14;p2"/>
          <p:cNvSpPr txBox="1">
            <a:spLocks noGrp="1"/>
          </p:cNvSpPr>
          <p:nvPr>
            <p:ph type="body" idx="1"/>
          </p:nvPr>
        </p:nvSpPr>
        <p:spPr>
          <a:xfrm>
            <a:off x="311700" y="1152475"/>
            <a:ext cx="8520600" cy="3416400"/>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SzPts val="3200"/>
              <a:buChar char="•"/>
              <a:defRPr/>
            </a:lvl1pPr>
            <a:lvl2pPr marL="914400" lvl="1" indent="-406400" algn="l">
              <a:lnSpc>
                <a:spcPct val="100000"/>
              </a:lnSpc>
              <a:spcBef>
                <a:spcPts val="560"/>
              </a:spcBef>
              <a:spcAft>
                <a:spcPts val="0"/>
              </a:spcAft>
              <a:buSzPts val="2800"/>
              <a:buChar char="–"/>
              <a:defRPr/>
            </a:lvl2pPr>
            <a:lvl3pPr marL="1371600" lvl="2" indent="-381000" algn="l">
              <a:lnSpc>
                <a:spcPct val="100000"/>
              </a:lnSpc>
              <a:spcBef>
                <a:spcPts val="480"/>
              </a:spcBef>
              <a:spcAft>
                <a:spcPts val="0"/>
              </a:spcAft>
              <a:buSzPts val="2400"/>
              <a:buChar char="•"/>
              <a:defRPr/>
            </a:lvl3pPr>
            <a:lvl4pPr marL="1828800" lvl="3" indent="-355600" algn="l">
              <a:lnSpc>
                <a:spcPct val="100000"/>
              </a:lnSpc>
              <a:spcBef>
                <a:spcPts val="400"/>
              </a:spcBef>
              <a:spcAft>
                <a:spcPts val="0"/>
              </a:spcAft>
              <a:buSzPts val="2000"/>
              <a:buChar char="–"/>
              <a:defRPr/>
            </a:lvl4pPr>
            <a:lvl5pPr marL="2286000" lvl="4" indent="-355600" algn="l">
              <a:lnSpc>
                <a:spcPct val="100000"/>
              </a:lnSpc>
              <a:spcBef>
                <a:spcPts val="400"/>
              </a:spcBef>
              <a:spcAft>
                <a:spcPts val="0"/>
              </a:spcAft>
              <a:buSzPts val="2000"/>
              <a:buChar char="»"/>
              <a:defRPr/>
            </a:lvl5pPr>
            <a:lvl6pPr marL="2743200" lvl="5" indent="-355600" algn="l">
              <a:lnSpc>
                <a:spcPct val="100000"/>
              </a:lnSpc>
              <a:spcBef>
                <a:spcPts val="400"/>
              </a:spcBef>
              <a:spcAft>
                <a:spcPts val="0"/>
              </a:spcAft>
              <a:buSzPts val="2000"/>
              <a:buChar char="•"/>
              <a:defRPr/>
            </a:lvl6pPr>
            <a:lvl7pPr marL="3200400" lvl="6" indent="-355600" algn="l">
              <a:lnSpc>
                <a:spcPct val="100000"/>
              </a:lnSpc>
              <a:spcBef>
                <a:spcPts val="400"/>
              </a:spcBef>
              <a:spcAft>
                <a:spcPts val="0"/>
              </a:spcAft>
              <a:buSzPts val="2000"/>
              <a:buChar char="•"/>
              <a:defRPr/>
            </a:lvl7pPr>
            <a:lvl8pPr marL="3657600" lvl="7" indent="-355600" algn="l">
              <a:lnSpc>
                <a:spcPct val="100000"/>
              </a:lnSpc>
              <a:spcBef>
                <a:spcPts val="400"/>
              </a:spcBef>
              <a:spcAft>
                <a:spcPts val="0"/>
              </a:spcAft>
              <a:buSzPts val="2000"/>
              <a:buChar char="•"/>
              <a:defRPr/>
            </a:lvl8pPr>
            <a:lvl9pPr marL="4114800" lvl="8" indent="-355600" algn="l">
              <a:lnSpc>
                <a:spcPct val="100000"/>
              </a:lnSpc>
              <a:spcBef>
                <a:spcPts val="400"/>
              </a:spcBef>
              <a:spcAft>
                <a:spcPts val="0"/>
              </a:spcAft>
              <a:buSzPts val="2000"/>
              <a:buChar char="•"/>
              <a:defRPr/>
            </a:lvl9pPr>
          </a:lstStyle>
          <a:p>
            <a:endParaRPr/>
          </a:p>
        </p:txBody>
      </p:sp>
      <p:sp>
        <p:nvSpPr>
          <p:cNvPr id="15" name="Google Shape;15;p2"/>
          <p:cNvSpPr txBox="1">
            <a:spLocks noGrp="1"/>
          </p:cNvSpPr>
          <p:nvPr>
            <p:ph type="sldNum" idx="12"/>
          </p:nvPr>
        </p:nvSpPr>
        <p:spPr>
          <a:xfrm>
            <a:off x="8472458" y="4663217"/>
            <a:ext cx="548700" cy="3936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67"/>
        <p:cNvGrpSpPr/>
        <p:nvPr/>
      </p:nvGrpSpPr>
      <p:grpSpPr>
        <a:xfrm>
          <a:off x="0" y="0"/>
          <a:ext cx="0" cy="0"/>
          <a:chOff x="0" y="0"/>
          <a:chExt cx="0" cy="0"/>
        </a:xfrm>
      </p:grpSpPr>
      <p:sp>
        <p:nvSpPr>
          <p:cNvPr id="68" name="Google Shape;68;p11"/>
          <p:cNvSpPr txBox="1">
            <a:spLocks noGrp="1"/>
          </p:cNvSpPr>
          <p:nvPr>
            <p:ph type="title"/>
          </p:nvPr>
        </p:nvSpPr>
        <p:spPr>
          <a:xfrm>
            <a:off x="1792288" y="3600450"/>
            <a:ext cx="5486400" cy="4251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2000"/>
              <a:buFont typeface="Arial"/>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11"/>
          <p:cNvSpPr>
            <a:spLocks noGrp="1"/>
          </p:cNvSpPr>
          <p:nvPr>
            <p:ph type="pic" idx="2"/>
          </p:nvPr>
        </p:nvSpPr>
        <p:spPr>
          <a:xfrm>
            <a:off x="1792288" y="459581"/>
            <a:ext cx="5486400" cy="3086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70" name="Google Shape;70;p11"/>
          <p:cNvSpPr txBox="1">
            <a:spLocks noGrp="1"/>
          </p:cNvSpPr>
          <p:nvPr>
            <p:ph type="body" idx="1"/>
          </p:nvPr>
        </p:nvSpPr>
        <p:spPr>
          <a:xfrm>
            <a:off x="1792288" y="4025503"/>
            <a:ext cx="5486400" cy="6036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71" name="Google Shape;71;p11"/>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a:off x="457200" y="1091573"/>
            <a:ext cx="8069700" cy="4746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2874750" y="-1217400"/>
            <a:ext cx="3394500" cy="82296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80"/>
        <p:cNvGrpSpPr/>
        <p:nvPr/>
      </p:nvGrpSpPr>
      <p:grpSpPr>
        <a:xfrm>
          <a:off x="0" y="0"/>
          <a:ext cx="0" cy="0"/>
          <a:chOff x="0" y="0"/>
          <a:chExt cx="0" cy="0"/>
        </a:xfrm>
      </p:grpSpPr>
      <p:sp>
        <p:nvSpPr>
          <p:cNvPr id="81" name="Google Shape;81;p13"/>
          <p:cNvSpPr txBox="1">
            <a:spLocks noGrp="1"/>
          </p:cNvSpPr>
          <p:nvPr>
            <p:ph type="title"/>
          </p:nvPr>
        </p:nvSpPr>
        <p:spPr>
          <a:xfrm rot="5400000">
            <a:off x="5463750" y="1371628"/>
            <a:ext cx="4388700" cy="20574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13"/>
          <p:cNvSpPr txBox="1">
            <a:spLocks noGrp="1"/>
          </p:cNvSpPr>
          <p:nvPr>
            <p:ph type="body" idx="1"/>
          </p:nvPr>
        </p:nvSpPr>
        <p:spPr>
          <a:xfrm rot="5400000">
            <a:off x="1272750" y="-609572"/>
            <a:ext cx="4388700" cy="60198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3" name="Google Shape;83;p13"/>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13"/>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13"/>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En blanco" type="blank">
  <p:cSld name="BLANK">
    <p:spTree>
      <p:nvGrpSpPr>
        <p:cNvPr id="1" name="Shape 16"/>
        <p:cNvGrpSpPr/>
        <p:nvPr/>
      </p:nvGrpSpPr>
      <p:grpSpPr>
        <a:xfrm>
          <a:off x="0" y="0"/>
          <a:ext cx="0" cy="0"/>
          <a:chOff x="0" y="0"/>
          <a:chExt cx="0" cy="0"/>
        </a:xfrm>
      </p:grpSpPr>
      <p:sp>
        <p:nvSpPr>
          <p:cNvPr id="17" name="Google Shape;17;p3"/>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3"/>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3"/>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20"/>
        <p:cNvGrpSpPr/>
        <p:nvPr/>
      </p:nvGrpSpPr>
      <p:grpSpPr>
        <a:xfrm>
          <a:off x="0" y="0"/>
          <a:ext cx="0" cy="0"/>
          <a:chOff x="0" y="0"/>
          <a:chExt cx="0" cy="0"/>
        </a:xfrm>
      </p:grpSpPr>
      <p:sp>
        <p:nvSpPr>
          <p:cNvPr id="21" name="Google Shape;21;p4"/>
          <p:cNvSpPr txBox="1">
            <a:spLocks noGrp="1"/>
          </p:cNvSpPr>
          <p:nvPr>
            <p:ph type="title"/>
          </p:nvPr>
        </p:nvSpPr>
        <p:spPr>
          <a:xfrm>
            <a:off x="722313" y="3305175"/>
            <a:ext cx="7772400" cy="10215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4000"/>
              <a:buFont typeface="Arial"/>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4"/>
          <p:cNvSpPr txBox="1">
            <a:spLocks noGrp="1"/>
          </p:cNvSpPr>
          <p:nvPr>
            <p:ph type="body" idx="1"/>
          </p:nvPr>
        </p:nvSpPr>
        <p:spPr>
          <a:xfrm>
            <a:off x="722313" y="2180035"/>
            <a:ext cx="7772400" cy="1125000"/>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23" name="Google Shape;23;p4"/>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4"/>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4"/>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26"/>
        <p:cNvGrpSpPr/>
        <p:nvPr/>
      </p:nvGrpSpPr>
      <p:grpSpPr>
        <a:xfrm>
          <a:off x="0" y="0"/>
          <a:ext cx="0" cy="0"/>
          <a:chOff x="0" y="0"/>
          <a:chExt cx="0" cy="0"/>
        </a:xfrm>
      </p:grpSpPr>
      <p:sp>
        <p:nvSpPr>
          <p:cNvPr id="27" name="Google Shape;27;p5"/>
          <p:cNvSpPr txBox="1">
            <a:spLocks noGrp="1"/>
          </p:cNvSpPr>
          <p:nvPr>
            <p:ph type="title"/>
          </p:nvPr>
        </p:nvSpPr>
        <p:spPr>
          <a:xfrm>
            <a:off x="457200" y="1091573"/>
            <a:ext cx="8069700" cy="4746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5"/>
          <p:cNvSpPr txBox="1">
            <a:spLocks noGrp="1"/>
          </p:cNvSpPr>
          <p:nvPr>
            <p:ph type="body" idx="1"/>
          </p:nvPr>
        </p:nvSpPr>
        <p:spPr>
          <a:xfrm>
            <a:off x="457200" y="1200150"/>
            <a:ext cx="8229600" cy="33945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9" name="Google Shape;29;p5"/>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5"/>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5"/>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Diapositiva de título" type="title">
  <p:cSld name="TITLE">
    <p:spTree>
      <p:nvGrpSpPr>
        <p:cNvPr id="1" name="Shape 32"/>
        <p:cNvGrpSpPr/>
        <p:nvPr/>
      </p:nvGrpSpPr>
      <p:grpSpPr>
        <a:xfrm>
          <a:off x="0" y="0"/>
          <a:ext cx="0" cy="0"/>
          <a:chOff x="0" y="0"/>
          <a:chExt cx="0" cy="0"/>
        </a:xfrm>
      </p:grpSpPr>
      <p:sp>
        <p:nvSpPr>
          <p:cNvPr id="33" name="Google Shape;33;p6"/>
          <p:cNvSpPr txBox="1">
            <a:spLocks noGrp="1"/>
          </p:cNvSpPr>
          <p:nvPr>
            <p:ph type="ctrTitle"/>
          </p:nvPr>
        </p:nvSpPr>
        <p:spPr>
          <a:xfrm>
            <a:off x="685800" y="1597819"/>
            <a:ext cx="7772400" cy="11025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6"/>
          <p:cNvSpPr txBox="1">
            <a:spLocks noGrp="1"/>
          </p:cNvSpPr>
          <p:nvPr>
            <p:ph type="subTitle" idx="1"/>
          </p:nvPr>
        </p:nvSpPr>
        <p:spPr>
          <a:xfrm>
            <a:off x="1371600" y="2914650"/>
            <a:ext cx="6400800" cy="13146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35" name="Google Shape;35;p6"/>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6"/>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6"/>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‹Nº›</a:t>
            </a:fld>
            <a:endParaRPr/>
          </a:p>
        </p:txBody>
      </p:sp>
      <p:pic>
        <p:nvPicPr>
          <p:cNvPr id="38" name="Google Shape;38;p6"/>
          <p:cNvPicPr preferRelativeResize="0"/>
          <p:nvPr/>
        </p:nvPicPr>
        <p:blipFill rotWithShape="1">
          <a:blip r:embed="rId2">
            <a:alphaModFix/>
          </a:blip>
          <a:srcRect/>
          <a:stretch/>
        </p:blipFill>
        <p:spPr>
          <a:xfrm>
            <a:off x="6470425" y="288700"/>
            <a:ext cx="1550349" cy="4118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39"/>
        <p:cNvGrpSpPr/>
        <p:nvPr/>
      </p:nvGrpSpPr>
      <p:grpSpPr>
        <a:xfrm>
          <a:off x="0" y="0"/>
          <a:ext cx="0" cy="0"/>
          <a:chOff x="0" y="0"/>
          <a:chExt cx="0" cy="0"/>
        </a:xfrm>
      </p:grpSpPr>
      <p:sp>
        <p:nvSpPr>
          <p:cNvPr id="40" name="Google Shape;40;p7"/>
          <p:cNvSpPr txBox="1">
            <a:spLocks noGrp="1"/>
          </p:cNvSpPr>
          <p:nvPr>
            <p:ph type="title"/>
          </p:nvPr>
        </p:nvSpPr>
        <p:spPr>
          <a:xfrm>
            <a:off x="457200" y="1091573"/>
            <a:ext cx="8069700" cy="4746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7"/>
          <p:cNvSpPr txBox="1">
            <a:spLocks noGrp="1"/>
          </p:cNvSpPr>
          <p:nvPr>
            <p:ph type="body" idx="1"/>
          </p:nvPr>
        </p:nvSpPr>
        <p:spPr>
          <a:xfrm>
            <a:off x="457200" y="1200150"/>
            <a:ext cx="4038600" cy="3394500"/>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2" name="Google Shape;42;p7"/>
          <p:cNvSpPr txBox="1">
            <a:spLocks noGrp="1"/>
          </p:cNvSpPr>
          <p:nvPr>
            <p:ph type="body" idx="2"/>
          </p:nvPr>
        </p:nvSpPr>
        <p:spPr>
          <a:xfrm>
            <a:off x="4648200" y="1200150"/>
            <a:ext cx="4038600" cy="3394500"/>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3" name="Google Shape;43;p7"/>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7"/>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7"/>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46"/>
        <p:cNvGrpSpPr/>
        <p:nvPr/>
      </p:nvGrpSpPr>
      <p:grpSpPr>
        <a:xfrm>
          <a:off x="0" y="0"/>
          <a:ext cx="0" cy="0"/>
          <a:chOff x="0" y="0"/>
          <a:chExt cx="0" cy="0"/>
        </a:xfrm>
      </p:grpSpPr>
      <p:sp>
        <p:nvSpPr>
          <p:cNvPr id="47" name="Google Shape;47;p8"/>
          <p:cNvSpPr txBox="1">
            <a:spLocks noGrp="1"/>
          </p:cNvSpPr>
          <p:nvPr>
            <p:ph type="title"/>
          </p:nvPr>
        </p:nvSpPr>
        <p:spPr>
          <a:xfrm>
            <a:off x="457200" y="1091573"/>
            <a:ext cx="8069700" cy="4746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44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8"/>
          <p:cNvSpPr txBox="1">
            <a:spLocks noGrp="1"/>
          </p:cNvSpPr>
          <p:nvPr>
            <p:ph type="body" idx="1"/>
          </p:nvPr>
        </p:nvSpPr>
        <p:spPr>
          <a:xfrm>
            <a:off x="457200" y="1151335"/>
            <a:ext cx="4040100" cy="479700"/>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9" name="Google Shape;49;p8"/>
          <p:cNvSpPr txBox="1">
            <a:spLocks noGrp="1"/>
          </p:cNvSpPr>
          <p:nvPr>
            <p:ph type="body" idx="2"/>
          </p:nvPr>
        </p:nvSpPr>
        <p:spPr>
          <a:xfrm>
            <a:off x="457200" y="1631156"/>
            <a:ext cx="4040100" cy="2963400"/>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0" name="Google Shape;50;p8"/>
          <p:cNvSpPr txBox="1">
            <a:spLocks noGrp="1"/>
          </p:cNvSpPr>
          <p:nvPr>
            <p:ph type="body" idx="3"/>
          </p:nvPr>
        </p:nvSpPr>
        <p:spPr>
          <a:xfrm>
            <a:off x="4645025" y="1151335"/>
            <a:ext cx="4041900" cy="479700"/>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51" name="Google Shape;51;p8"/>
          <p:cNvSpPr txBox="1">
            <a:spLocks noGrp="1"/>
          </p:cNvSpPr>
          <p:nvPr>
            <p:ph type="body" idx="4"/>
          </p:nvPr>
        </p:nvSpPr>
        <p:spPr>
          <a:xfrm>
            <a:off x="4645025" y="1631156"/>
            <a:ext cx="4041900" cy="2963400"/>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2" name="Google Shape;52;p8"/>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8"/>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8"/>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ólo el título" type="titleOnly">
  <p:cSld name="TITLE_ONLY">
    <p:spTree>
      <p:nvGrpSpPr>
        <p:cNvPr id="1" name="Shape 55"/>
        <p:cNvGrpSpPr/>
        <p:nvPr/>
      </p:nvGrpSpPr>
      <p:grpSpPr>
        <a:xfrm>
          <a:off x="0" y="0"/>
          <a:ext cx="0" cy="0"/>
          <a:chOff x="0" y="0"/>
          <a:chExt cx="0" cy="0"/>
        </a:xfrm>
      </p:grpSpPr>
      <p:sp>
        <p:nvSpPr>
          <p:cNvPr id="56" name="Google Shape;56;p9"/>
          <p:cNvSpPr txBox="1">
            <a:spLocks noGrp="1"/>
          </p:cNvSpPr>
          <p:nvPr>
            <p:ph type="title"/>
          </p:nvPr>
        </p:nvSpPr>
        <p:spPr>
          <a:xfrm>
            <a:off x="457200" y="1091573"/>
            <a:ext cx="8069700" cy="4746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9"/>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9"/>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9"/>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60"/>
        <p:cNvGrpSpPr/>
        <p:nvPr/>
      </p:nvGrpSpPr>
      <p:grpSpPr>
        <a:xfrm>
          <a:off x="0" y="0"/>
          <a:ext cx="0" cy="0"/>
          <a:chOff x="0" y="0"/>
          <a:chExt cx="0" cy="0"/>
        </a:xfrm>
      </p:grpSpPr>
      <p:sp>
        <p:nvSpPr>
          <p:cNvPr id="61" name="Google Shape;61;p10"/>
          <p:cNvSpPr txBox="1">
            <a:spLocks noGrp="1"/>
          </p:cNvSpPr>
          <p:nvPr>
            <p:ph type="title"/>
          </p:nvPr>
        </p:nvSpPr>
        <p:spPr>
          <a:xfrm>
            <a:off x="457200" y="204788"/>
            <a:ext cx="3008400" cy="8715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2000"/>
              <a:buFont typeface="Arial"/>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10"/>
          <p:cNvSpPr txBox="1">
            <a:spLocks noGrp="1"/>
          </p:cNvSpPr>
          <p:nvPr>
            <p:ph type="body" idx="1"/>
          </p:nvPr>
        </p:nvSpPr>
        <p:spPr>
          <a:xfrm>
            <a:off x="3575050" y="204788"/>
            <a:ext cx="5111700" cy="4389900"/>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63" name="Google Shape;63;p10"/>
          <p:cNvSpPr txBox="1">
            <a:spLocks noGrp="1"/>
          </p:cNvSpPr>
          <p:nvPr>
            <p:ph type="body" idx="2"/>
          </p:nvPr>
        </p:nvSpPr>
        <p:spPr>
          <a:xfrm>
            <a:off x="457200" y="1076325"/>
            <a:ext cx="3008400" cy="35184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4" name="Google Shape;64;p10"/>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10"/>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10"/>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6" name="Google Shape;6;p1" descr="PPT-2.jpg"/>
          <p:cNvPicPr preferRelativeResize="0"/>
          <p:nvPr/>
        </p:nvPicPr>
        <p:blipFill rotWithShape="1">
          <a:blip r:embed="rId14">
            <a:alphaModFix/>
          </a:blip>
          <a:srcRect/>
          <a:stretch/>
        </p:blipFill>
        <p:spPr>
          <a:xfrm>
            <a:off x="1063050" y="0"/>
            <a:ext cx="6858000" cy="918557"/>
          </a:xfrm>
          <a:prstGeom prst="rect">
            <a:avLst/>
          </a:prstGeom>
          <a:noFill/>
          <a:ln>
            <a:noFill/>
          </a:ln>
        </p:spPr>
      </p:pic>
      <p:sp>
        <p:nvSpPr>
          <p:cNvPr id="7" name="Google Shape;7;p1"/>
          <p:cNvSpPr txBox="1">
            <a:spLocks noGrp="1"/>
          </p:cNvSpPr>
          <p:nvPr>
            <p:ph type="title"/>
          </p:nvPr>
        </p:nvSpPr>
        <p:spPr>
          <a:xfrm>
            <a:off x="457200" y="1091573"/>
            <a:ext cx="8069700" cy="4746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chemeClr val="dk1"/>
              </a:buClr>
              <a:buSzPts val="4400"/>
              <a:buFont typeface="Montserrat Light"/>
              <a:buNone/>
              <a:defRPr sz="4400" b="0" i="0" u="none" strike="noStrike" cap="none">
                <a:solidFill>
                  <a:schemeClr val="dk1"/>
                </a:solidFill>
                <a:latin typeface="Montserrat Light"/>
                <a:ea typeface="Montserrat Light"/>
                <a:cs typeface="Montserrat Light"/>
                <a:sym typeface="Montserrat Light"/>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 name="Google Shape;8;p1"/>
          <p:cNvSpPr txBox="1">
            <a:spLocks noGrp="1"/>
          </p:cNvSpPr>
          <p:nvPr>
            <p:ph type="body" idx="1"/>
          </p:nvPr>
        </p:nvSpPr>
        <p:spPr>
          <a:xfrm>
            <a:off x="457200" y="1200150"/>
            <a:ext cx="8229600" cy="3394500"/>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9" name="Google Shape;9;p1"/>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0" name="Google Shape;10;p1"/>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1" name="Google Shape;11;p1"/>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‹Nº›</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s://arxiv.org/search/q-bio?searchtype=author&amp;query=Capistran,+M+A"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hyperlink" Target="https://arxiv.org/search/q-bio?searchtype=author&amp;query=Christen,+J+A" TargetMode="External"/><Relationship Id="rId4" Type="http://schemas.openxmlformats.org/officeDocument/2006/relationships/hyperlink" Target="https://arxiv.org/search/q-bio?searchtype=author&amp;query=Capella,+A"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90" name="Google Shape;90;p14"/>
          <p:cNvPicPr preferRelativeResize="0"/>
          <p:nvPr/>
        </p:nvPicPr>
        <p:blipFill rotWithShape="1">
          <a:blip r:embed="rId3">
            <a:alphaModFix/>
          </a:blip>
          <a:srcRect/>
          <a:stretch/>
        </p:blipFill>
        <p:spPr>
          <a:xfrm>
            <a:off x="0" y="874925"/>
            <a:ext cx="9144000" cy="4268575"/>
          </a:xfrm>
          <a:prstGeom prst="rect">
            <a:avLst/>
          </a:prstGeom>
          <a:noFill/>
          <a:ln>
            <a:noFill/>
          </a:ln>
          <a:effectLst>
            <a:outerShdw blurRad="57150" dist="19050" dir="5400000" algn="bl" rotWithShape="0">
              <a:srgbClr val="000000">
                <a:alpha val="49411"/>
              </a:srgbClr>
            </a:outerShdw>
          </a:effectLst>
        </p:spPr>
      </p:pic>
      <p:cxnSp>
        <p:nvCxnSpPr>
          <p:cNvPr id="91" name="Google Shape;91;p14"/>
          <p:cNvCxnSpPr/>
          <p:nvPr/>
        </p:nvCxnSpPr>
        <p:spPr>
          <a:xfrm>
            <a:off x="773000" y="762275"/>
            <a:ext cx="0" cy="756300"/>
          </a:xfrm>
          <a:prstGeom prst="straightConnector1">
            <a:avLst/>
          </a:prstGeom>
          <a:noFill/>
          <a:ln w="9525" cap="flat" cmpd="sng">
            <a:solidFill>
              <a:srgbClr val="FFFFFF"/>
            </a:solidFill>
            <a:prstDash val="solid"/>
            <a:round/>
            <a:headEnd type="none" w="sm" len="sm"/>
            <a:tailEnd type="none" w="sm" len="sm"/>
          </a:ln>
        </p:spPr>
      </p:cxnSp>
      <p:sp>
        <p:nvSpPr>
          <p:cNvPr id="92" name="Google Shape;92;p14"/>
          <p:cNvSpPr txBox="1"/>
          <p:nvPr/>
        </p:nvSpPr>
        <p:spPr>
          <a:xfrm>
            <a:off x="816825" y="1736550"/>
            <a:ext cx="7211400" cy="16704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3600"/>
              <a:buFont typeface="Arial"/>
              <a:buNone/>
            </a:pPr>
            <a:r>
              <a:rPr lang="en" sz="3600" b="0" i="0" u="none" strike="noStrike" cap="none">
                <a:solidFill>
                  <a:srgbClr val="990000"/>
                </a:solidFill>
                <a:latin typeface="Montserrat Light"/>
                <a:ea typeface="Montserrat Light"/>
                <a:cs typeface="Montserrat Light"/>
                <a:sym typeface="Montserrat Light"/>
              </a:rPr>
              <a:t>Tiempo de atención hospitalaria ante Covid-19 </a:t>
            </a:r>
            <a:endParaRPr sz="3600" b="0" i="0" u="none" strike="noStrike" cap="none">
              <a:solidFill>
                <a:srgbClr val="990000"/>
              </a:solidFill>
              <a:latin typeface="Montserrat Light"/>
              <a:ea typeface="Montserrat Light"/>
              <a:cs typeface="Montserrat Light"/>
              <a:sym typeface="Montserrat Ligh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pic>
        <p:nvPicPr>
          <p:cNvPr id="142" name="Google Shape;142;p23"/>
          <p:cNvPicPr preferRelativeResize="0"/>
          <p:nvPr/>
        </p:nvPicPr>
        <p:blipFill rotWithShape="1">
          <a:blip r:embed="rId3">
            <a:alphaModFix/>
          </a:blip>
          <a:srcRect t="9" b="9"/>
          <a:stretch/>
        </p:blipFill>
        <p:spPr>
          <a:xfrm>
            <a:off x="3163838" y="835713"/>
            <a:ext cx="5980170" cy="4306819"/>
          </a:xfrm>
          <a:prstGeom prst="rect">
            <a:avLst/>
          </a:prstGeom>
          <a:noFill/>
          <a:ln w="9525" cap="flat" cmpd="sng">
            <a:solidFill>
              <a:srgbClr val="B7B7B7"/>
            </a:solidFill>
            <a:prstDash val="solid"/>
            <a:round/>
            <a:headEnd type="none" w="sm" len="sm"/>
            <a:tailEnd type="none" w="sm" len="sm"/>
          </a:ln>
        </p:spPr>
      </p:pic>
      <p:sp>
        <p:nvSpPr>
          <p:cNvPr id="143" name="Google Shape;143;p23"/>
          <p:cNvSpPr txBox="1"/>
          <p:nvPr/>
        </p:nvSpPr>
        <p:spPr>
          <a:xfrm>
            <a:off x="0" y="836200"/>
            <a:ext cx="3164700" cy="4307400"/>
          </a:xfrm>
          <a:prstGeom prst="rect">
            <a:avLst/>
          </a:prstGeom>
          <a:noFill/>
          <a:ln>
            <a:noFill/>
          </a:ln>
        </p:spPr>
        <p:txBody>
          <a:bodyPr spcFirstLastPara="1" wrap="square" lIns="228600" tIns="91425" rIns="192900" bIns="9142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Montserrat Light"/>
                <a:ea typeface="Montserrat Light"/>
                <a:cs typeface="Montserrat Light"/>
                <a:sym typeface="Montserrat Light"/>
              </a:rPr>
              <a:t>3 - PERIODO DE ATENCIÓN RECUPERADOS</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SemiBold"/>
                <a:ea typeface="Montserrat SemiBold"/>
                <a:cs typeface="Montserrat SemiBold"/>
                <a:sym typeface="Montserrat SemiBold"/>
              </a:rPr>
              <a:t>(escala: cortes naturales)</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chemeClr val="dk1"/>
                </a:solidFill>
                <a:latin typeface="Montserrat"/>
                <a:ea typeface="Montserrat"/>
                <a:cs typeface="Montserrat"/>
                <a:sym typeface="Montserrat"/>
              </a:rPr>
              <a:t>Representa el número de días entre el ingreso de un paciente positivo a COVID a una unidad de salud</a:t>
            </a:r>
            <a:r>
              <a:rPr lang="en" sz="1100" b="1" i="0" u="none" strike="noStrike" cap="none">
                <a:solidFill>
                  <a:schemeClr val="dk1"/>
                </a:solidFill>
                <a:latin typeface="Montserrat"/>
                <a:ea typeface="Montserrat"/>
                <a:cs typeface="Montserrat"/>
                <a:sym typeface="Montserrat"/>
              </a:rPr>
              <a:t> </a:t>
            </a:r>
            <a:r>
              <a:rPr lang="en" sz="1100" b="0" i="0" u="none" strike="noStrike" cap="none">
                <a:solidFill>
                  <a:schemeClr val="dk1"/>
                </a:solidFill>
                <a:latin typeface="Montserrat"/>
                <a:ea typeface="Montserrat"/>
                <a:cs typeface="Montserrat"/>
                <a:sym typeface="Montserrat"/>
              </a:rPr>
              <a:t>y la fecha en que es dado de alta.</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chemeClr val="dk1"/>
                </a:solidFill>
                <a:latin typeface="Montserrat"/>
                <a:ea typeface="Montserrat"/>
                <a:cs typeface="Montserrat"/>
                <a:sym typeface="Montserrat"/>
              </a:rPr>
              <a:t>Permite cuantificar el tiempo promedio de estancia de los pacientes COVID hospitalizados.</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highlight>
                <a:srgbClr val="00FF00"/>
              </a:highlight>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highlight>
                <a:srgbClr val="FF0000"/>
              </a:highlight>
              <a:latin typeface="Montserrat"/>
              <a:ea typeface="Montserrat"/>
              <a:cs typeface="Montserrat"/>
              <a:sym typeface="Montserra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148" name="Google Shape;148;p24"/>
          <p:cNvPicPr preferRelativeResize="0"/>
          <p:nvPr/>
        </p:nvPicPr>
        <p:blipFill rotWithShape="1">
          <a:blip r:embed="rId3">
            <a:alphaModFix/>
          </a:blip>
          <a:srcRect t="9" b="9"/>
          <a:stretch/>
        </p:blipFill>
        <p:spPr>
          <a:xfrm>
            <a:off x="3163838" y="835713"/>
            <a:ext cx="5980170" cy="4306819"/>
          </a:xfrm>
          <a:prstGeom prst="rect">
            <a:avLst/>
          </a:prstGeom>
          <a:noFill/>
          <a:ln w="9525" cap="flat" cmpd="sng">
            <a:solidFill>
              <a:srgbClr val="B7B7B7"/>
            </a:solidFill>
            <a:prstDash val="solid"/>
            <a:round/>
            <a:headEnd type="none" w="sm" len="sm"/>
            <a:tailEnd type="none" w="sm" len="sm"/>
          </a:ln>
        </p:spPr>
      </p:pic>
      <p:sp>
        <p:nvSpPr>
          <p:cNvPr id="149" name="Google Shape;149;p24"/>
          <p:cNvSpPr txBox="1"/>
          <p:nvPr/>
        </p:nvSpPr>
        <p:spPr>
          <a:xfrm>
            <a:off x="0" y="836200"/>
            <a:ext cx="3164700" cy="4307400"/>
          </a:xfrm>
          <a:prstGeom prst="rect">
            <a:avLst/>
          </a:prstGeom>
          <a:noFill/>
          <a:ln>
            <a:noFill/>
          </a:ln>
        </p:spPr>
        <p:txBody>
          <a:bodyPr spcFirstLastPara="1" wrap="square" lIns="228600" tIns="91425" rIns="192900" bIns="9142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Montserrat Light"/>
                <a:ea typeface="Montserrat Light"/>
                <a:cs typeface="Montserrat Light"/>
                <a:sym typeface="Montserrat Light"/>
              </a:rPr>
              <a:t>3 - PERIODO DE ATENCIÓN RECUPERADOS</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SemiBold"/>
                <a:ea typeface="Montserrat SemiBold"/>
                <a:cs typeface="Montserrat SemiBold"/>
                <a:sym typeface="Montserrat SemiBold"/>
              </a:rPr>
              <a:t>(escala: cuantiles)</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chemeClr val="dk1"/>
              </a:buClr>
              <a:buSzPts val="1100"/>
              <a:buFont typeface="Arial"/>
              <a:buNone/>
            </a:pPr>
            <a:r>
              <a:rPr lang="en" sz="1100" b="0" i="0" u="none" strike="noStrike" cap="none">
                <a:solidFill>
                  <a:schemeClr val="dk1"/>
                </a:solidFill>
                <a:latin typeface="Montserrat"/>
                <a:ea typeface="Montserrat"/>
                <a:cs typeface="Montserrat"/>
                <a:sym typeface="Montserrat"/>
              </a:rPr>
              <a:t>Representa el número de días entre el ingreso de un paciente positivo a COVID a una unidad de salud</a:t>
            </a:r>
            <a:r>
              <a:rPr lang="en" sz="1100" b="1" i="0" u="none" strike="noStrike" cap="none">
                <a:solidFill>
                  <a:schemeClr val="dk1"/>
                </a:solidFill>
                <a:latin typeface="Montserrat"/>
                <a:ea typeface="Montserrat"/>
                <a:cs typeface="Montserrat"/>
                <a:sym typeface="Montserrat"/>
              </a:rPr>
              <a:t> </a:t>
            </a:r>
            <a:r>
              <a:rPr lang="en" sz="1100" b="0" i="0" u="none" strike="noStrike" cap="none">
                <a:solidFill>
                  <a:schemeClr val="dk1"/>
                </a:solidFill>
                <a:latin typeface="Montserrat"/>
                <a:ea typeface="Montserrat"/>
                <a:cs typeface="Montserrat"/>
                <a:sym typeface="Montserrat"/>
              </a:rPr>
              <a:t>y la fecha en que es dado de alta.</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r>
              <a:rPr lang="en" sz="1100" b="0" i="0" u="none" strike="noStrike" cap="none">
                <a:solidFill>
                  <a:schemeClr val="dk1"/>
                </a:solidFill>
                <a:latin typeface="Montserrat"/>
                <a:ea typeface="Montserrat"/>
                <a:cs typeface="Montserrat"/>
                <a:sym typeface="Montserrat"/>
              </a:rPr>
              <a:t>Permite cuantificar el tiempo promedio de estancia de los pacientes COVID hospitalizados.</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highlight>
                <a:srgbClr val="FFFF00"/>
              </a:highlight>
              <a:latin typeface="Montserrat"/>
              <a:ea typeface="Montserrat"/>
              <a:cs typeface="Montserrat"/>
              <a:sym typeface="Montserra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154" name="Google Shape;154;p25"/>
          <p:cNvPicPr preferRelativeResize="0"/>
          <p:nvPr/>
        </p:nvPicPr>
        <p:blipFill rotWithShape="1">
          <a:blip r:embed="rId3">
            <a:alphaModFix/>
          </a:blip>
          <a:srcRect t="9" b="9"/>
          <a:stretch/>
        </p:blipFill>
        <p:spPr>
          <a:xfrm>
            <a:off x="3163825" y="836675"/>
            <a:ext cx="5980170" cy="4306819"/>
          </a:xfrm>
          <a:prstGeom prst="rect">
            <a:avLst/>
          </a:prstGeom>
          <a:noFill/>
          <a:ln w="9525" cap="flat" cmpd="sng">
            <a:solidFill>
              <a:srgbClr val="B7B7B7"/>
            </a:solidFill>
            <a:prstDash val="solid"/>
            <a:round/>
            <a:headEnd type="none" w="sm" len="sm"/>
            <a:tailEnd type="none" w="sm" len="sm"/>
          </a:ln>
        </p:spPr>
      </p:pic>
      <p:sp>
        <p:nvSpPr>
          <p:cNvPr id="155" name="Google Shape;155;p25"/>
          <p:cNvSpPr txBox="1"/>
          <p:nvPr/>
        </p:nvSpPr>
        <p:spPr>
          <a:xfrm>
            <a:off x="0" y="836200"/>
            <a:ext cx="3164700" cy="4307400"/>
          </a:xfrm>
          <a:prstGeom prst="rect">
            <a:avLst/>
          </a:prstGeom>
          <a:noFill/>
          <a:ln>
            <a:noFill/>
          </a:ln>
        </p:spPr>
        <p:txBody>
          <a:bodyPr spcFirstLastPara="1" wrap="square" lIns="228600" tIns="91425" rIns="192900" bIns="9142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Montserrat Light"/>
                <a:ea typeface="Montserrat Light"/>
                <a:cs typeface="Montserrat Light"/>
                <a:sym typeface="Montserrat Light"/>
              </a:rPr>
              <a:t>4 - PERIODO DE ATENCIÓN DEFUNCIONES</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SemiBold"/>
                <a:ea typeface="Montserrat SemiBold"/>
                <a:cs typeface="Montserrat SemiBold"/>
                <a:sym typeface="Montserrat SemiBold"/>
              </a:rPr>
              <a:t>(escala: cortes naturales)</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chemeClr val="dk1"/>
                </a:solidFill>
                <a:latin typeface="Montserrat"/>
                <a:ea typeface="Montserrat"/>
                <a:cs typeface="Montserrat"/>
                <a:sym typeface="Montserrat"/>
              </a:rPr>
              <a:t>Es el número de días entre el ingreso de un paciente positivo a COVID a una unidad de salud y la fecha de su defunción.</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chemeClr val="dk1"/>
                </a:solidFill>
                <a:latin typeface="Montserrat"/>
                <a:ea typeface="Montserrat"/>
                <a:cs typeface="Montserrat"/>
                <a:sym typeface="Montserrat"/>
              </a:rPr>
              <a:t>Permite cuantificar el tiempo promedio de estancia hospitalaria de los pacientes COVID que fallecen.</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highlight>
                <a:srgbClr val="FFFF00"/>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chemeClr val="dk1"/>
                </a:solidFill>
                <a:latin typeface="Montserrat"/>
                <a:ea typeface="Montserrat"/>
                <a:cs typeface="Montserrat"/>
                <a:sym typeface="Montserrat"/>
              </a:rPr>
              <a:t>Esta variable puede estar relacionada con características como el estado de salud del paciente, accesibilidad e  infraestructura.</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Montserrat"/>
              <a:ea typeface="Montserrat"/>
              <a:cs typeface="Montserrat"/>
              <a:sym typeface="Montserra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pic>
        <p:nvPicPr>
          <p:cNvPr id="160" name="Google Shape;160;p26"/>
          <p:cNvPicPr preferRelativeResize="0"/>
          <p:nvPr/>
        </p:nvPicPr>
        <p:blipFill rotWithShape="1">
          <a:blip r:embed="rId3">
            <a:alphaModFix/>
          </a:blip>
          <a:srcRect t="9" b="9"/>
          <a:stretch/>
        </p:blipFill>
        <p:spPr>
          <a:xfrm>
            <a:off x="3163838" y="836675"/>
            <a:ext cx="5980170" cy="4306819"/>
          </a:xfrm>
          <a:prstGeom prst="rect">
            <a:avLst/>
          </a:prstGeom>
          <a:noFill/>
          <a:ln w="9525" cap="flat" cmpd="sng">
            <a:solidFill>
              <a:srgbClr val="B7B7B7"/>
            </a:solidFill>
            <a:prstDash val="solid"/>
            <a:round/>
            <a:headEnd type="none" w="sm" len="sm"/>
            <a:tailEnd type="none" w="sm" len="sm"/>
          </a:ln>
        </p:spPr>
      </p:pic>
      <p:sp>
        <p:nvSpPr>
          <p:cNvPr id="161" name="Google Shape;161;p26"/>
          <p:cNvSpPr txBox="1"/>
          <p:nvPr/>
        </p:nvSpPr>
        <p:spPr>
          <a:xfrm>
            <a:off x="0" y="836200"/>
            <a:ext cx="3164700" cy="4307400"/>
          </a:xfrm>
          <a:prstGeom prst="rect">
            <a:avLst/>
          </a:prstGeom>
          <a:noFill/>
          <a:ln>
            <a:noFill/>
          </a:ln>
        </p:spPr>
        <p:txBody>
          <a:bodyPr spcFirstLastPara="1" wrap="square" lIns="228600" tIns="91425" rIns="192900" bIns="9142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Montserrat Light"/>
                <a:ea typeface="Montserrat Light"/>
                <a:cs typeface="Montserrat Light"/>
                <a:sym typeface="Montserrat Light"/>
              </a:rPr>
              <a:t>4 - PERIODO DE ATENCIÓN DEFUNCIONES</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SemiBold"/>
                <a:ea typeface="Montserrat SemiBold"/>
                <a:cs typeface="Montserrat SemiBold"/>
                <a:sym typeface="Montserrat SemiBold"/>
              </a:rPr>
              <a:t>(escala: cuantiles)</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chemeClr val="dk1"/>
              </a:buClr>
              <a:buSzPts val="1100"/>
              <a:buFont typeface="Arial"/>
              <a:buNone/>
            </a:pPr>
            <a:r>
              <a:rPr lang="en" sz="1100" b="0" i="0" u="none" strike="noStrike" cap="none">
                <a:solidFill>
                  <a:schemeClr val="dk1"/>
                </a:solidFill>
                <a:latin typeface="Montserrat"/>
                <a:ea typeface="Montserrat"/>
                <a:cs typeface="Montserrat"/>
                <a:sym typeface="Montserrat"/>
              </a:rPr>
              <a:t>Es el número de días entre el ingreso de un paciente positivo a COVID a una unidad de salud y la fecha de su defunción.</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r>
              <a:rPr lang="en" sz="1100" b="0" i="0" u="none" strike="noStrike" cap="none">
                <a:solidFill>
                  <a:schemeClr val="dk1"/>
                </a:solidFill>
                <a:latin typeface="Montserrat"/>
                <a:ea typeface="Montserrat"/>
                <a:cs typeface="Montserrat"/>
                <a:sym typeface="Montserrat"/>
              </a:rPr>
              <a:t>Permite cuantificar el tiempo promedio de estancia hospitalaria de los pacientes COVID que fallecen.</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highlight>
                <a:srgbClr val="FFFF00"/>
              </a:highlight>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r>
              <a:rPr lang="en" sz="1100" b="0" i="0" u="none" strike="noStrike" cap="none">
                <a:solidFill>
                  <a:schemeClr val="dk1"/>
                </a:solidFill>
                <a:latin typeface="Montserrat"/>
                <a:ea typeface="Montserrat"/>
                <a:cs typeface="Montserrat"/>
                <a:sym typeface="Montserrat"/>
              </a:rPr>
              <a:t>Esta variable puede estar relacionada con características como el estado de salud del paciente, accesibilidad e  infraestructura.</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Montserrat"/>
              <a:ea typeface="Montserrat"/>
              <a:cs typeface="Montserrat"/>
              <a:sym typeface="Montserrat"/>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pic>
        <p:nvPicPr>
          <p:cNvPr id="166" name="Google Shape;166;p27"/>
          <p:cNvPicPr preferRelativeResize="0"/>
          <p:nvPr/>
        </p:nvPicPr>
        <p:blipFill rotWithShape="1">
          <a:blip r:embed="rId3">
            <a:alphaModFix/>
          </a:blip>
          <a:srcRect t="9" b="9"/>
          <a:stretch/>
        </p:blipFill>
        <p:spPr>
          <a:xfrm>
            <a:off x="3163825" y="836675"/>
            <a:ext cx="5980170" cy="4306819"/>
          </a:xfrm>
          <a:prstGeom prst="rect">
            <a:avLst/>
          </a:prstGeom>
          <a:noFill/>
          <a:ln w="9525" cap="flat" cmpd="sng">
            <a:solidFill>
              <a:srgbClr val="B7B7B7"/>
            </a:solidFill>
            <a:prstDash val="solid"/>
            <a:round/>
            <a:headEnd type="none" w="sm" len="sm"/>
            <a:tailEnd type="none" w="sm" len="sm"/>
          </a:ln>
        </p:spPr>
      </p:pic>
      <p:sp>
        <p:nvSpPr>
          <p:cNvPr id="167" name="Google Shape;167;p27"/>
          <p:cNvSpPr txBox="1"/>
          <p:nvPr/>
        </p:nvSpPr>
        <p:spPr>
          <a:xfrm>
            <a:off x="0" y="836200"/>
            <a:ext cx="3164700" cy="4307400"/>
          </a:xfrm>
          <a:prstGeom prst="rect">
            <a:avLst/>
          </a:prstGeom>
          <a:noFill/>
          <a:ln>
            <a:noFill/>
          </a:ln>
        </p:spPr>
        <p:txBody>
          <a:bodyPr spcFirstLastPara="1" wrap="square" lIns="228600" tIns="91425" rIns="192900" bIns="9142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Montserrat Light"/>
                <a:ea typeface="Montserrat Light"/>
                <a:cs typeface="Montserrat Light"/>
                <a:sym typeface="Montserrat Light"/>
              </a:rPr>
              <a:t>5 - ENTREGA DE RESULTADOS RECUPERADOS</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SemiBold"/>
                <a:ea typeface="Montserrat SemiBold"/>
                <a:cs typeface="Montserrat SemiBold"/>
                <a:sym typeface="Montserrat SemiBold"/>
              </a:rPr>
              <a:t>(escala: cortes naturales)</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chemeClr val="dk1"/>
                </a:solidFill>
                <a:latin typeface="Montserrat"/>
                <a:ea typeface="Montserrat"/>
                <a:cs typeface="Montserrat"/>
                <a:sym typeface="Montserrat"/>
              </a:rPr>
              <a:t>Esta medida permite cuantificar la velocidad en la obtención de resultados en las unidades de salud que atienden pacientes COVID.</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highlight>
                <a:srgbClr val="FFFF00"/>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chemeClr val="dk1"/>
                </a:solidFill>
                <a:latin typeface="Montserrat"/>
                <a:ea typeface="Montserrat"/>
                <a:cs typeface="Montserrat"/>
                <a:sym typeface="Montserrat"/>
              </a:rPr>
              <a:t>Algunos de los aspectos que podrían influir en esta variable son: la infraestructura hospitalaria, la cantidad de personal y la distribución de recursos.</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highlight>
                <a:srgbClr val="FFFF00"/>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highlight>
                <a:srgbClr val="FFFF00"/>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highlight>
                <a:srgbClr val="FFFF00"/>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a:ea typeface="Montserrat"/>
                <a:cs typeface="Montserrat"/>
                <a:sym typeface="Montserrat"/>
              </a:rPr>
              <a:t>Nota: los valores negativos en esta variable indican que los resultados se confirmaron después de la alta hospitalaria.</a:t>
            </a:r>
            <a:endParaRPr sz="1000" b="0" i="0" u="none" strike="noStrike" cap="none">
              <a:solidFill>
                <a:schemeClr val="dk1"/>
              </a:solidFill>
              <a:latin typeface="Montserrat"/>
              <a:ea typeface="Montserrat"/>
              <a:cs typeface="Montserrat"/>
              <a:sym typeface="Montserrat"/>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pic>
        <p:nvPicPr>
          <p:cNvPr id="172" name="Google Shape;172;p28"/>
          <p:cNvPicPr preferRelativeResize="0"/>
          <p:nvPr/>
        </p:nvPicPr>
        <p:blipFill rotWithShape="1">
          <a:blip r:embed="rId3">
            <a:alphaModFix/>
          </a:blip>
          <a:srcRect t="9" b="9"/>
          <a:stretch/>
        </p:blipFill>
        <p:spPr>
          <a:xfrm>
            <a:off x="3163838" y="836675"/>
            <a:ext cx="5980170" cy="4306819"/>
          </a:xfrm>
          <a:prstGeom prst="rect">
            <a:avLst/>
          </a:prstGeom>
          <a:noFill/>
          <a:ln w="9525" cap="flat" cmpd="sng">
            <a:solidFill>
              <a:srgbClr val="B7B7B7"/>
            </a:solidFill>
            <a:prstDash val="solid"/>
            <a:round/>
            <a:headEnd type="none" w="sm" len="sm"/>
            <a:tailEnd type="none" w="sm" len="sm"/>
          </a:ln>
        </p:spPr>
      </p:pic>
      <p:sp>
        <p:nvSpPr>
          <p:cNvPr id="173" name="Google Shape;173;p28"/>
          <p:cNvSpPr txBox="1"/>
          <p:nvPr/>
        </p:nvSpPr>
        <p:spPr>
          <a:xfrm>
            <a:off x="0" y="836200"/>
            <a:ext cx="3164700" cy="4307400"/>
          </a:xfrm>
          <a:prstGeom prst="rect">
            <a:avLst/>
          </a:prstGeom>
          <a:noFill/>
          <a:ln>
            <a:noFill/>
          </a:ln>
        </p:spPr>
        <p:txBody>
          <a:bodyPr spcFirstLastPara="1" wrap="square" lIns="228600" tIns="91425" rIns="192900" bIns="9142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Montserrat Light"/>
                <a:ea typeface="Montserrat Light"/>
                <a:cs typeface="Montserrat Light"/>
                <a:sym typeface="Montserrat Light"/>
              </a:rPr>
              <a:t>5 - ENTREGA DE RESULTADOS RECUPERADOS</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SemiBold"/>
                <a:ea typeface="Montserrat SemiBold"/>
                <a:cs typeface="Montserrat SemiBold"/>
                <a:sym typeface="Montserrat SemiBold"/>
              </a:rPr>
              <a:t>(escala: cuantiles)</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chemeClr val="dk1"/>
              </a:buClr>
              <a:buSzPts val="1100"/>
              <a:buFont typeface="Arial"/>
              <a:buNone/>
            </a:pPr>
            <a:r>
              <a:rPr lang="en" sz="1100" b="0" i="0" u="none" strike="noStrike" cap="none">
                <a:solidFill>
                  <a:schemeClr val="dk1"/>
                </a:solidFill>
                <a:latin typeface="Montserrat"/>
                <a:ea typeface="Montserrat"/>
                <a:cs typeface="Montserrat"/>
                <a:sym typeface="Montserrat"/>
              </a:rPr>
              <a:t>Esta medida permite cuantificar la velocidad en la obtención de resultados en las unidades de salud que atienden pacientes COVID.</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highlight>
                <a:srgbClr val="FFFF00"/>
              </a:highlight>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r>
              <a:rPr lang="en" sz="1100" b="0" i="0" u="none" strike="noStrike" cap="none">
                <a:solidFill>
                  <a:schemeClr val="dk1"/>
                </a:solidFill>
                <a:latin typeface="Montserrat"/>
                <a:ea typeface="Montserrat"/>
                <a:cs typeface="Montserrat"/>
                <a:sym typeface="Montserrat"/>
              </a:rPr>
              <a:t>Algunos de los aspectos que podrían influir en esta variable son: la infraestructura hospitalaria, la cantidad de personal y la distribución de recursos.</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highlight>
                <a:srgbClr val="FFFF00"/>
              </a:highlight>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highlight>
                <a:srgbClr val="FFFF00"/>
              </a:highlight>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highlight>
                <a:srgbClr val="FFFF00"/>
              </a:highlight>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000"/>
              <a:buFont typeface="Arial"/>
              <a:buNone/>
            </a:pPr>
            <a:r>
              <a:rPr lang="en" sz="1000" b="0" i="0" u="none" strike="noStrike" cap="none">
                <a:solidFill>
                  <a:schemeClr val="dk1"/>
                </a:solidFill>
                <a:latin typeface="Montserrat"/>
                <a:ea typeface="Montserrat"/>
                <a:cs typeface="Montserrat"/>
                <a:sym typeface="Montserrat"/>
              </a:rPr>
              <a:t>Nota: los valores negativos en esta variable indican que los resultados se confirmaron después de la alta hospitalaria.</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Montserrat"/>
              <a:ea typeface="Montserrat"/>
              <a:cs typeface="Montserrat"/>
              <a:sym typeface="Montserrat"/>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178" name="Google Shape;178;p29"/>
          <p:cNvPicPr preferRelativeResize="0"/>
          <p:nvPr/>
        </p:nvPicPr>
        <p:blipFill rotWithShape="1">
          <a:blip r:embed="rId3">
            <a:alphaModFix/>
          </a:blip>
          <a:srcRect t="9" b="9"/>
          <a:stretch/>
        </p:blipFill>
        <p:spPr>
          <a:xfrm>
            <a:off x="3163825" y="836675"/>
            <a:ext cx="5980170" cy="4306819"/>
          </a:xfrm>
          <a:prstGeom prst="rect">
            <a:avLst/>
          </a:prstGeom>
          <a:noFill/>
          <a:ln w="9525" cap="flat" cmpd="sng">
            <a:solidFill>
              <a:srgbClr val="B7B7B7"/>
            </a:solidFill>
            <a:prstDash val="solid"/>
            <a:round/>
            <a:headEnd type="none" w="sm" len="sm"/>
            <a:tailEnd type="none" w="sm" len="sm"/>
          </a:ln>
        </p:spPr>
      </p:pic>
      <p:sp>
        <p:nvSpPr>
          <p:cNvPr id="179" name="Google Shape;179;p29"/>
          <p:cNvSpPr txBox="1"/>
          <p:nvPr/>
        </p:nvSpPr>
        <p:spPr>
          <a:xfrm>
            <a:off x="0" y="836200"/>
            <a:ext cx="3164700" cy="4307400"/>
          </a:xfrm>
          <a:prstGeom prst="rect">
            <a:avLst/>
          </a:prstGeom>
          <a:noFill/>
          <a:ln>
            <a:noFill/>
          </a:ln>
        </p:spPr>
        <p:txBody>
          <a:bodyPr spcFirstLastPara="1" wrap="square" lIns="228600" tIns="91425" rIns="192900" bIns="9142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Montserrat Light"/>
                <a:ea typeface="Montserrat Light"/>
                <a:cs typeface="Montserrat Light"/>
                <a:sym typeface="Montserrat Light"/>
              </a:rPr>
              <a:t>6 - ENTREGA DE RESULTADOS DEFUNCIONES</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SemiBold"/>
                <a:ea typeface="Montserrat SemiBold"/>
                <a:cs typeface="Montserrat SemiBold"/>
                <a:sym typeface="Montserrat SemiBold"/>
              </a:rPr>
              <a:t>(escala: cortes naturales)</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chemeClr val="dk1"/>
              </a:buClr>
              <a:buSzPts val="1100"/>
              <a:buFont typeface="Arial"/>
              <a:buNone/>
            </a:pPr>
            <a:r>
              <a:rPr lang="en" sz="1100" b="0" i="0" u="none" strike="noStrike" cap="none">
                <a:solidFill>
                  <a:schemeClr val="dk1"/>
                </a:solidFill>
                <a:latin typeface="Montserrat"/>
                <a:ea typeface="Montserrat"/>
                <a:cs typeface="Montserrat"/>
                <a:sym typeface="Montserrat"/>
              </a:rPr>
              <a:t>Esta medida permite cuantificar la velocidad de obtención de resultados en las unidades de salud que atienden pacientes COVID que fallecieron.</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r>
              <a:rPr lang="en" sz="1100" b="0" i="0" u="none" strike="noStrike" cap="none">
                <a:solidFill>
                  <a:schemeClr val="dk1"/>
                </a:solidFill>
                <a:latin typeface="Montserrat"/>
                <a:ea typeface="Montserrat"/>
                <a:cs typeface="Montserrat"/>
                <a:sym typeface="Montserrat"/>
              </a:rPr>
              <a:t>Algunos de los aspectos que podrían  influir en esta variable son: el estado de salud del paciente en conjunto con la infraestructura en las unidades médicas, la cantidad de personal y la distribución de recursos.</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highlight>
                <a:srgbClr val="FFFF00"/>
              </a:highlight>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highlight>
                <a:srgbClr val="FFFF00"/>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a:ea typeface="Montserrat"/>
                <a:cs typeface="Montserrat"/>
                <a:sym typeface="Montserrat"/>
              </a:rPr>
              <a:t>Nota: los valores negativos en esta variable indican que el resultado se confirmó después del fallecimiento del paciente.</a:t>
            </a:r>
            <a:endParaRPr sz="1000" b="0" i="0" u="none" strike="noStrike" cap="none">
              <a:solidFill>
                <a:schemeClr val="dk1"/>
              </a:solidFill>
              <a:latin typeface="Montserrat"/>
              <a:ea typeface="Montserrat"/>
              <a:cs typeface="Montserrat"/>
              <a:sym typeface="Montserrat"/>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pic>
        <p:nvPicPr>
          <p:cNvPr id="184" name="Google Shape;184;p30"/>
          <p:cNvPicPr preferRelativeResize="0"/>
          <p:nvPr/>
        </p:nvPicPr>
        <p:blipFill rotWithShape="1">
          <a:blip r:embed="rId3">
            <a:alphaModFix/>
          </a:blip>
          <a:srcRect t="9" b="9"/>
          <a:stretch/>
        </p:blipFill>
        <p:spPr>
          <a:xfrm>
            <a:off x="3163825" y="836675"/>
            <a:ext cx="5980170" cy="4306819"/>
          </a:xfrm>
          <a:prstGeom prst="rect">
            <a:avLst/>
          </a:prstGeom>
          <a:noFill/>
          <a:ln w="9525" cap="flat" cmpd="sng">
            <a:solidFill>
              <a:srgbClr val="B7B7B7"/>
            </a:solidFill>
            <a:prstDash val="solid"/>
            <a:round/>
            <a:headEnd type="none" w="sm" len="sm"/>
            <a:tailEnd type="none" w="sm" len="sm"/>
          </a:ln>
        </p:spPr>
      </p:pic>
      <p:sp>
        <p:nvSpPr>
          <p:cNvPr id="185" name="Google Shape;185;p30"/>
          <p:cNvSpPr txBox="1"/>
          <p:nvPr/>
        </p:nvSpPr>
        <p:spPr>
          <a:xfrm>
            <a:off x="0" y="836200"/>
            <a:ext cx="3164700" cy="4307400"/>
          </a:xfrm>
          <a:prstGeom prst="rect">
            <a:avLst/>
          </a:prstGeom>
          <a:noFill/>
          <a:ln>
            <a:noFill/>
          </a:ln>
        </p:spPr>
        <p:txBody>
          <a:bodyPr spcFirstLastPara="1" wrap="square" lIns="228600" tIns="91425" rIns="192900" bIns="9142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Montserrat Light"/>
                <a:ea typeface="Montserrat Light"/>
                <a:cs typeface="Montserrat Light"/>
                <a:sym typeface="Montserrat Light"/>
              </a:rPr>
              <a:t>6 - ENTREGA DE RESULTADOS DEFUNCIONES</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SemiBold"/>
                <a:ea typeface="Montserrat SemiBold"/>
                <a:cs typeface="Montserrat SemiBold"/>
                <a:sym typeface="Montserrat SemiBold"/>
              </a:rPr>
              <a:t>(escala: cuantiles)</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chemeClr val="dk1"/>
              </a:buClr>
              <a:buSzPts val="1100"/>
              <a:buFont typeface="Arial"/>
              <a:buNone/>
            </a:pPr>
            <a:r>
              <a:rPr lang="en" sz="1100" b="0" i="0" u="none" strike="noStrike" cap="none">
                <a:solidFill>
                  <a:schemeClr val="dk1"/>
                </a:solidFill>
                <a:latin typeface="Montserrat"/>
                <a:ea typeface="Montserrat"/>
                <a:cs typeface="Montserrat"/>
                <a:sym typeface="Montserrat"/>
              </a:rPr>
              <a:t>Esta medida permite cuantificar la velocidad de obtención de resultados en las unidades de salud que atienden pacientes COVID que fallecieron.</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r>
              <a:rPr lang="en" sz="1100" b="0" i="0" u="none" strike="noStrike" cap="none">
                <a:solidFill>
                  <a:schemeClr val="dk1"/>
                </a:solidFill>
                <a:latin typeface="Montserrat"/>
                <a:ea typeface="Montserrat"/>
                <a:cs typeface="Montserrat"/>
                <a:sym typeface="Montserrat"/>
              </a:rPr>
              <a:t>Algunos de los aspectos que podrían  influir en esta variable son: el estado de salud del paciente en conjunto con la infraestructura en las unidades médicas, la cantidad de personal y la distribución de recursos.</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highlight>
                <a:srgbClr val="FFFF00"/>
              </a:highlight>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highlight>
                <a:srgbClr val="FFFF00"/>
              </a:highlight>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000"/>
              <a:buFont typeface="Arial"/>
              <a:buNone/>
            </a:pPr>
            <a:r>
              <a:rPr lang="en" sz="1000" b="0" i="0" u="none" strike="noStrike" cap="none">
                <a:solidFill>
                  <a:schemeClr val="dk1"/>
                </a:solidFill>
                <a:latin typeface="Montserrat"/>
                <a:ea typeface="Montserrat"/>
                <a:cs typeface="Montserrat"/>
                <a:sym typeface="Montserrat"/>
              </a:rPr>
              <a:t>Nota: los valores negativos en esta variable indican que el resultado se confirmó después del fallecimiento del paciente.</a:t>
            </a:r>
            <a:endParaRPr sz="1100" b="0" i="0" u="none" strike="noStrike" cap="none">
              <a:solidFill>
                <a:schemeClr val="dk1"/>
              </a:solidFill>
              <a:latin typeface="Montserrat"/>
              <a:ea typeface="Montserrat"/>
              <a:cs typeface="Montserrat"/>
              <a:sym typeface="Montserrat"/>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31"/>
          <p:cNvSpPr txBox="1">
            <a:spLocks noGrp="1"/>
          </p:cNvSpPr>
          <p:nvPr>
            <p:ph type="body" idx="1"/>
          </p:nvPr>
        </p:nvSpPr>
        <p:spPr>
          <a:xfrm>
            <a:off x="311700" y="1152475"/>
            <a:ext cx="8542500" cy="34164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endParaRPr sz="1900">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sz="1900">
              <a:latin typeface="Montserrat"/>
              <a:ea typeface="Montserrat"/>
              <a:cs typeface="Montserrat"/>
              <a:sym typeface="Montserrat"/>
            </a:endParaRPr>
          </a:p>
          <a:p>
            <a:pPr marL="0" lvl="0" indent="0" algn="l" rtl="0">
              <a:lnSpc>
                <a:spcPct val="115000"/>
              </a:lnSpc>
              <a:spcBef>
                <a:spcPts val="1200"/>
              </a:spcBef>
              <a:spcAft>
                <a:spcPts val="0"/>
              </a:spcAft>
              <a:buSzPts val="3200"/>
              <a:buNone/>
            </a:pPr>
            <a:r>
              <a:rPr lang="en" sz="1100">
                <a:latin typeface="Montserrat"/>
                <a:ea typeface="Montserrat"/>
                <a:cs typeface="Montserrat"/>
                <a:sym typeface="Montserrat"/>
              </a:rPr>
              <a:t>Esta sección se enfoca en la visualización de la respuesta hospitalaria por medio de cuatro mapas, dos representan el valor acumulado y dos la dinámica por semana epidemiológica. </a:t>
            </a:r>
            <a:endParaRPr sz="1100">
              <a:latin typeface="Montserrat"/>
              <a:ea typeface="Montserrat"/>
              <a:cs typeface="Montserrat"/>
              <a:sym typeface="Montserrat"/>
            </a:endParaRPr>
          </a:p>
          <a:p>
            <a:pPr marL="0" lvl="0" indent="0" algn="l" rtl="0">
              <a:lnSpc>
                <a:spcPct val="115000"/>
              </a:lnSpc>
              <a:spcBef>
                <a:spcPts val="1200"/>
              </a:spcBef>
              <a:spcAft>
                <a:spcPts val="0"/>
              </a:spcAft>
              <a:buSzPts val="3200"/>
              <a:buNone/>
            </a:pPr>
            <a:r>
              <a:rPr lang="en" sz="1100">
                <a:latin typeface="Montserrat"/>
                <a:ea typeface="Montserrat"/>
                <a:cs typeface="Montserrat"/>
                <a:sym typeface="Montserrat"/>
              </a:rPr>
              <a:t>Se visualiza el tiempo promedio entre fecha de ingreso y resultado de personas:</a:t>
            </a:r>
            <a:endParaRPr sz="1100">
              <a:latin typeface="Montserrat"/>
              <a:ea typeface="Montserrat"/>
              <a:cs typeface="Montserrat"/>
              <a:sym typeface="Montserrat"/>
            </a:endParaRPr>
          </a:p>
          <a:p>
            <a:pPr marL="457200" lvl="0" indent="-298450" algn="l" rtl="0">
              <a:lnSpc>
                <a:spcPct val="115000"/>
              </a:lnSpc>
              <a:spcBef>
                <a:spcPts val="1200"/>
              </a:spcBef>
              <a:spcAft>
                <a:spcPts val="0"/>
              </a:spcAft>
              <a:buSzPts val="1100"/>
              <a:buFont typeface="Montserrat"/>
              <a:buAutoNum type="arabicPeriod"/>
            </a:pPr>
            <a:r>
              <a:rPr lang="en" sz="1100">
                <a:latin typeface="Montserrat"/>
                <a:ea typeface="Montserrat"/>
                <a:cs typeface="Montserrat"/>
                <a:sym typeface="Montserrat"/>
              </a:rPr>
              <a:t>No hospitalizadas (datos acumulados)</a:t>
            </a:r>
            <a:endParaRPr sz="110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No hospitalizadas (por semana epidemiológica)</a:t>
            </a:r>
            <a:endParaRPr sz="110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Hospitalizadas (datos acumulados)</a:t>
            </a:r>
            <a:endParaRPr sz="110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Hospitalizadas (por semana epidemiológica)</a:t>
            </a:r>
            <a:endParaRPr sz="1100">
              <a:latin typeface="Montserrat"/>
              <a:ea typeface="Montserrat"/>
              <a:cs typeface="Montserrat"/>
              <a:sym typeface="Montserrat"/>
            </a:endParaRPr>
          </a:p>
          <a:p>
            <a:pPr marL="0" lvl="0" indent="0" algn="l" rtl="0">
              <a:lnSpc>
                <a:spcPct val="115000"/>
              </a:lnSpc>
              <a:spcBef>
                <a:spcPts val="1200"/>
              </a:spcBef>
              <a:spcAft>
                <a:spcPts val="0"/>
              </a:spcAft>
              <a:buSzPts val="3200"/>
              <a:buNone/>
            </a:pPr>
            <a:endParaRPr sz="1100">
              <a:latin typeface="Montserrat"/>
              <a:ea typeface="Montserrat"/>
              <a:cs typeface="Montserrat"/>
              <a:sym typeface="Montserrat"/>
            </a:endParaRPr>
          </a:p>
          <a:p>
            <a:pPr marL="0" lvl="0" indent="0" algn="l" rtl="0">
              <a:lnSpc>
                <a:spcPct val="100000"/>
              </a:lnSpc>
              <a:spcBef>
                <a:spcPts val="1200"/>
              </a:spcBef>
              <a:spcAft>
                <a:spcPts val="0"/>
              </a:spcAft>
              <a:buSzPts val="3200"/>
              <a:buNone/>
            </a:pPr>
            <a:endParaRPr/>
          </a:p>
        </p:txBody>
      </p:sp>
      <p:sp>
        <p:nvSpPr>
          <p:cNvPr id="191" name="Google Shape;191;p31"/>
          <p:cNvSpPr txBox="1"/>
          <p:nvPr/>
        </p:nvSpPr>
        <p:spPr>
          <a:xfrm>
            <a:off x="233800" y="1119725"/>
            <a:ext cx="8620500" cy="399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 sz="2600" b="0" i="0" u="none" strike="noStrike" cap="none">
                <a:solidFill>
                  <a:srgbClr val="000000"/>
                </a:solidFill>
                <a:latin typeface="Montserrat"/>
                <a:ea typeface="Montserrat"/>
                <a:cs typeface="Montserrat"/>
                <a:sym typeface="Montserrat"/>
              </a:rPr>
              <a:t>Resultados - Parte II</a:t>
            </a:r>
            <a:endParaRPr sz="2600" b="0" i="0" u="none" strike="noStrike" cap="none">
              <a:solidFill>
                <a:srgbClr val="000000"/>
              </a:solidFill>
              <a:latin typeface="Montserrat"/>
              <a:ea typeface="Montserrat"/>
              <a:cs typeface="Montserrat"/>
              <a:sym typeface="Montserrat"/>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pic>
        <p:nvPicPr>
          <p:cNvPr id="196" name="Google Shape;196;p32"/>
          <p:cNvPicPr preferRelativeResize="0"/>
          <p:nvPr/>
        </p:nvPicPr>
        <p:blipFill rotWithShape="1">
          <a:blip r:embed="rId3">
            <a:alphaModFix/>
          </a:blip>
          <a:srcRect t="9" b="9"/>
          <a:stretch/>
        </p:blipFill>
        <p:spPr>
          <a:xfrm>
            <a:off x="3163825" y="836550"/>
            <a:ext cx="5980170" cy="4306819"/>
          </a:xfrm>
          <a:prstGeom prst="rect">
            <a:avLst/>
          </a:prstGeom>
          <a:noFill/>
          <a:ln w="9525" cap="flat" cmpd="sng">
            <a:solidFill>
              <a:srgbClr val="B7B7B7"/>
            </a:solidFill>
            <a:prstDash val="solid"/>
            <a:round/>
            <a:headEnd type="none" w="sm" len="sm"/>
            <a:tailEnd type="none" w="sm" len="sm"/>
          </a:ln>
        </p:spPr>
      </p:pic>
      <p:sp>
        <p:nvSpPr>
          <p:cNvPr id="197" name="Google Shape;197;p32"/>
          <p:cNvSpPr txBox="1"/>
          <p:nvPr/>
        </p:nvSpPr>
        <p:spPr>
          <a:xfrm>
            <a:off x="0" y="836200"/>
            <a:ext cx="3164700" cy="4307400"/>
          </a:xfrm>
          <a:prstGeom prst="rect">
            <a:avLst/>
          </a:prstGeom>
          <a:noFill/>
          <a:ln>
            <a:noFill/>
          </a:ln>
        </p:spPr>
        <p:txBody>
          <a:bodyPr spcFirstLastPara="1" wrap="square" lIns="228600" tIns="91425" rIns="192900" bIns="9142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Montserrat Light"/>
                <a:ea typeface="Montserrat Light"/>
                <a:cs typeface="Montserrat Light"/>
                <a:sym typeface="Montserrat Light"/>
              </a:rPr>
              <a:t>RESPUESTA HOSPITALARIA AMBULATORIOS </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SemiBold"/>
                <a:ea typeface="Montserrat SemiBold"/>
                <a:cs typeface="Montserrat SemiBold"/>
                <a:sym typeface="Montserrat SemiBold"/>
              </a:rPr>
              <a:t>(Personas positivas a COVID-19 </a:t>
            </a:r>
            <a:endParaRPr sz="1000" b="0" i="0" u="none" strike="noStrike" cap="none">
              <a:solidFill>
                <a:schemeClr val="dk1"/>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SemiBold"/>
                <a:ea typeface="Montserrat SemiBold"/>
                <a:cs typeface="Montserrat SemiBold"/>
                <a:sym typeface="Montserrat SemiBold"/>
              </a:rPr>
              <a:t>no hospitalizadas)</a:t>
            </a:r>
            <a:endParaRPr sz="1000" b="0" i="0" u="none" strike="noStrike" cap="none">
              <a:solidFill>
                <a:schemeClr val="dk1"/>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980000"/>
                </a:solidFill>
                <a:latin typeface="Montserrat SemiBold"/>
                <a:ea typeface="Montserrat SemiBold"/>
                <a:cs typeface="Montserrat SemiBold"/>
                <a:sym typeface="Montserrat SemiBold"/>
              </a:rPr>
              <a:t>Datos acumulados</a:t>
            </a:r>
            <a:r>
              <a:rPr lang="en" sz="1000" b="0" i="0" u="none" strike="noStrike" cap="none">
                <a:solidFill>
                  <a:schemeClr val="dk1"/>
                </a:solidFill>
                <a:latin typeface="Montserrat SemiBold"/>
                <a:ea typeface="Montserrat SemiBold"/>
                <a:cs typeface="Montserrat SemiBold"/>
                <a:sym typeface="Montserrat SemiBold"/>
              </a:rPr>
              <a:t> </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chemeClr val="dk1"/>
              </a:buClr>
              <a:buSzPts val="1100"/>
              <a:buFont typeface="Arial"/>
              <a:buNone/>
            </a:pPr>
            <a:r>
              <a:rPr lang="en" sz="1100" b="0" i="0" u="none" strike="noStrike" cap="none">
                <a:solidFill>
                  <a:schemeClr val="dk1"/>
                </a:solidFill>
                <a:latin typeface="Montserrat"/>
                <a:ea typeface="Montserrat"/>
                <a:cs typeface="Montserrat"/>
                <a:sym typeface="Montserrat"/>
              </a:rPr>
              <a:t>Es calculada mediante el número de días entre la fecha de ingreso de un paciente ambulatorio a una unidad médica y la fecha en que se confirma el resultado de la prueba COVID.</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r>
              <a:rPr lang="en" sz="1100" b="0" i="0" u="none" strike="noStrike" cap="none">
                <a:solidFill>
                  <a:schemeClr val="dk1"/>
                </a:solidFill>
                <a:latin typeface="Montserrat"/>
                <a:ea typeface="Montserrat"/>
                <a:cs typeface="Montserrat"/>
                <a:sym typeface="Montserrat"/>
              </a:rPr>
              <a:t>Permite cuantificar la respuesta hospitalaria en pacientes ambulatorios.</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highlight>
                <a:schemeClr val="lt1"/>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highlight>
                <a:schemeClr val="lt1"/>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highlight>
                <a:schemeClr val="lt1"/>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highlight>
                <a:schemeClr val="lt1"/>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a:ea typeface="Montserrat"/>
                <a:cs typeface="Montserrat"/>
                <a:sym typeface="Montserrat"/>
              </a:rPr>
              <a:t>Nota: los valores negativos en esta variable indican que los resultados se obtuvieron antes de ingresar a la unidad de salud.</a:t>
            </a:r>
            <a:endParaRPr sz="10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highlight>
                <a:schemeClr val="lt1"/>
              </a:highlight>
              <a:latin typeface="Montserrat"/>
              <a:ea typeface="Montserrat"/>
              <a:cs typeface="Montserrat"/>
              <a:sym typeface="Montserra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5"/>
          <p:cNvSpPr txBox="1">
            <a:spLocks noGrp="1"/>
          </p:cNvSpPr>
          <p:nvPr>
            <p:ph type="body" idx="1"/>
          </p:nvPr>
        </p:nvSpPr>
        <p:spPr>
          <a:xfrm>
            <a:off x="156325" y="632475"/>
            <a:ext cx="8668800" cy="4268700"/>
          </a:xfrm>
          <a:prstGeom prst="rect">
            <a:avLst/>
          </a:prstGeom>
          <a:noFill/>
          <a:ln>
            <a:noFill/>
          </a:ln>
        </p:spPr>
        <p:txBody>
          <a:bodyPr spcFirstLastPara="1" wrap="square" lIns="400050" tIns="91425" rIns="457200"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2600">
                <a:latin typeface="Montserrat"/>
                <a:ea typeface="Montserrat"/>
                <a:cs typeface="Montserrat"/>
                <a:sym typeface="Montserrat"/>
              </a:rPr>
              <a:t>Introducción</a:t>
            </a:r>
            <a:endParaRPr sz="1100">
              <a:latin typeface="Montserrat"/>
              <a:ea typeface="Montserrat"/>
              <a:cs typeface="Montserrat"/>
              <a:sym typeface="Montserrat"/>
            </a:endParaRPr>
          </a:p>
          <a:p>
            <a:pPr marL="0" lvl="0" indent="0" algn="l" rtl="0">
              <a:lnSpc>
                <a:spcPct val="115000"/>
              </a:lnSpc>
              <a:spcBef>
                <a:spcPts val="300"/>
              </a:spcBef>
              <a:spcAft>
                <a:spcPts val="0"/>
              </a:spcAft>
              <a:buSzPts val="3200"/>
              <a:buNone/>
            </a:pPr>
            <a:r>
              <a:rPr lang="en" sz="1100">
                <a:latin typeface="Montserrat"/>
                <a:ea typeface="Montserrat"/>
                <a:cs typeface="Montserrat"/>
                <a:sym typeface="Montserrat"/>
              </a:rPr>
              <a:t>La velocidad de respuesta del personal médico, al igual que las capacidades de atención hospitalaria e infraestructura, influyen en la dinámica de la propagación del virus SARS-CoV-2 así como la probabilidad de complicaciones en pacientes; que a su vez conlleven a un aumento en el requerimiento de cuidados intensivos y la saturación de las capacidades hospitalarias </a:t>
            </a:r>
            <a:r>
              <a:rPr lang="en" sz="1100" baseline="30000">
                <a:latin typeface="Montserrat"/>
                <a:ea typeface="Montserrat"/>
                <a:cs typeface="Montserrat"/>
                <a:sym typeface="Montserrat"/>
              </a:rPr>
              <a:t>1, 2</a:t>
            </a:r>
            <a:r>
              <a:rPr lang="en" sz="1100">
                <a:latin typeface="Montserrat"/>
                <a:ea typeface="Montserrat"/>
                <a:cs typeface="Montserrat"/>
                <a:sym typeface="Montserrat"/>
              </a:rPr>
              <a:t>. Por lo tanto, identificar tiempos de atención hospitalaria, la accesibilidad y la respuesta en las unidades de salud que atienden pacientes COVID-19, son de gran utilidad para evaluar el impacto en los municipios. Este material sirve como apoyo en la toma de decisiones y diseño de estrategias encaminadas a la administración de recursos hospitalarios como personal médico, número de camas, número de camas en cuidados intensivos, respiradores, entre otros. Los resultados se dividen en dos partes: I) se presentan seis grupos de mapas evaluando los datos acumulados, y II) se muestran los resultados de pacientes ambulatorios y hospitalizados. </a:t>
            </a:r>
            <a:endParaRPr sz="1100">
              <a:latin typeface="Montserrat"/>
              <a:ea typeface="Montserrat"/>
              <a:cs typeface="Montserrat"/>
              <a:sym typeface="Montserrat"/>
            </a:endParaRPr>
          </a:p>
          <a:p>
            <a:pPr marL="0" lvl="0" indent="0" algn="l" rtl="0">
              <a:lnSpc>
                <a:spcPct val="115000"/>
              </a:lnSpc>
              <a:spcBef>
                <a:spcPts val="0"/>
              </a:spcBef>
              <a:spcAft>
                <a:spcPts val="0"/>
              </a:spcAft>
              <a:buSzPts val="3200"/>
              <a:buNone/>
            </a:pPr>
            <a:endParaRPr sz="600">
              <a:latin typeface="Montserrat"/>
              <a:ea typeface="Montserrat"/>
              <a:cs typeface="Montserrat"/>
              <a:sym typeface="Montserrat"/>
            </a:endParaRPr>
          </a:p>
          <a:p>
            <a:pPr marL="0" lvl="0" indent="0" algn="l" rtl="0">
              <a:lnSpc>
                <a:spcPct val="115000"/>
              </a:lnSpc>
              <a:spcBef>
                <a:spcPts val="0"/>
              </a:spcBef>
              <a:spcAft>
                <a:spcPts val="0"/>
              </a:spcAft>
              <a:buSzPts val="3200"/>
              <a:buNone/>
            </a:pPr>
            <a:r>
              <a:rPr lang="en" sz="2600">
                <a:latin typeface="Montserrat"/>
                <a:ea typeface="Montserrat"/>
                <a:cs typeface="Montserrat"/>
                <a:sym typeface="Montserrat"/>
              </a:rPr>
              <a:t>Objetivo</a:t>
            </a:r>
            <a:endParaRPr sz="2600">
              <a:latin typeface="Montserrat"/>
              <a:ea typeface="Montserrat"/>
              <a:cs typeface="Montserrat"/>
              <a:sym typeface="Montserrat"/>
            </a:endParaRPr>
          </a:p>
          <a:p>
            <a:pPr marL="0" lvl="0" indent="0" algn="l" rtl="0">
              <a:lnSpc>
                <a:spcPct val="115000"/>
              </a:lnSpc>
              <a:spcBef>
                <a:spcPts val="300"/>
              </a:spcBef>
              <a:spcAft>
                <a:spcPts val="0"/>
              </a:spcAft>
              <a:buSzPts val="3200"/>
              <a:buNone/>
            </a:pPr>
            <a:r>
              <a:rPr lang="en" sz="1100">
                <a:solidFill>
                  <a:srgbClr val="000000"/>
                </a:solidFill>
                <a:latin typeface="Montserrat"/>
                <a:ea typeface="Montserrat"/>
                <a:cs typeface="Montserrat"/>
                <a:sym typeface="Montserrat"/>
              </a:rPr>
              <a:t>Generar indicadores a nivel municipal (con base en la </a:t>
            </a:r>
            <a:r>
              <a:rPr lang="en" sz="1100">
                <a:latin typeface="Montserrat"/>
                <a:ea typeface="Montserrat"/>
                <a:cs typeface="Montserrat"/>
                <a:sym typeface="Montserrat"/>
              </a:rPr>
              <a:t>residencia del paciente)</a:t>
            </a:r>
            <a:r>
              <a:rPr lang="en" sz="1100">
                <a:solidFill>
                  <a:srgbClr val="000000"/>
                </a:solidFill>
                <a:latin typeface="Montserrat"/>
                <a:ea typeface="Montserrat"/>
                <a:cs typeface="Montserrat"/>
                <a:sym typeface="Montserrat"/>
              </a:rPr>
              <a:t> que permitan cuantificar tiempos de atención hospitalaria que reciben las personas con síntomas de COVID-19. Dichos indicadores son relativos a las siguientes características: accesibilidad al hospital, entrega de resultados y período de atención.</a:t>
            </a:r>
            <a:endParaRPr sz="1100">
              <a:solidFill>
                <a:srgbClr val="000000"/>
              </a:solidFill>
              <a:latin typeface="Montserrat"/>
              <a:ea typeface="Montserrat"/>
              <a:cs typeface="Montserrat"/>
              <a:sym typeface="Montserrat"/>
            </a:endParaRPr>
          </a:p>
          <a:p>
            <a:pPr marL="0" lvl="0" indent="0" algn="l" rtl="0">
              <a:lnSpc>
                <a:spcPct val="115000"/>
              </a:lnSpc>
              <a:spcBef>
                <a:spcPts val="300"/>
              </a:spcBef>
              <a:spcAft>
                <a:spcPts val="0"/>
              </a:spcAft>
              <a:buSzPts val="3200"/>
              <a:buNone/>
            </a:pPr>
            <a:endParaRPr sz="1100">
              <a:solidFill>
                <a:srgbClr val="000000"/>
              </a:solidFill>
              <a:latin typeface="Montserrat"/>
              <a:ea typeface="Montserrat"/>
              <a:cs typeface="Montserrat"/>
              <a:sym typeface="Montserrat"/>
            </a:endParaRPr>
          </a:p>
          <a:p>
            <a:pPr marL="457200" lvl="0" indent="-260350" algn="l" rtl="0">
              <a:lnSpc>
                <a:spcPct val="80000"/>
              </a:lnSpc>
              <a:spcBef>
                <a:spcPts val="300"/>
              </a:spcBef>
              <a:spcAft>
                <a:spcPts val="0"/>
              </a:spcAft>
              <a:buClr>
                <a:srgbClr val="000000"/>
              </a:buClr>
              <a:buSzPts val="500"/>
              <a:buFont typeface="Montserrat"/>
              <a:buAutoNum type="arabicPeriod"/>
            </a:pPr>
            <a:r>
              <a:rPr lang="en" sz="500">
                <a:solidFill>
                  <a:srgbClr val="000000"/>
                </a:solidFill>
                <a:latin typeface="Montserrat"/>
                <a:ea typeface="Montserrat"/>
                <a:cs typeface="Montserrat"/>
                <a:sym typeface="Montserrat"/>
              </a:rPr>
              <a:t>Peiffer-Smadja, N., Lucet, J. C., Bendjelloul, G., Bouadma, L., Gerard, S., Choquet, C., ... &amp; Descamps, D. (2020). Challenges and issues about organizing a hospital to respond to the COVID-19 outbreak: experience from a French reference centre. </a:t>
            </a:r>
            <a:r>
              <a:rPr lang="en" sz="500" i="1">
                <a:solidFill>
                  <a:srgbClr val="000000"/>
                </a:solidFill>
                <a:latin typeface="Montserrat"/>
                <a:ea typeface="Montserrat"/>
                <a:cs typeface="Montserrat"/>
                <a:sym typeface="Montserrat"/>
              </a:rPr>
              <a:t>Clinical Microbiology and Infection</a:t>
            </a:r>
            <a:r>
              <a:rPr lang="en" sz="500">
                <a:solidFill>
                  <a:srgbClr val="000000"/>
                </a:solidFill>
                <a:latin typeface="Montserrat"/>
                <a:ea typeface="Montserrat"/>
                <a:cs typeface="Montserrat"/>
                <a:sym typeface="Montserrat"/>
              </a:rPr>
              <a:t>, </a:t>
            </a:r>
            <a:r>
              <a:rPr lang="en" sz="500" i="1">
                <a:solidFill>
                  <a:srgbClr val="000000"/>
                </a:solidFill>
                <a:latin typeface="Montserrat"/>
                <a:ea typeface="Montserrat"/>
                <a:cs typeface="Montserrat"/>
                <a:sym typeface="Montserrat"/>
              </a:rPr>
              <a:t>26</a:t>
            </a:r>
            <a:r>
              <a:rPr lang="en" sz="500">
                <a:solidFill>
                  <a:srgbClr val="000000"/>
                </a:solidFill>
                <a:latin typeface="Montserrat"/>
                <a:ea typeface="Montserrat"/>
                <a:cs typeface="Montserrat"/>
                <a:sym typeface="Montserrat"/>
              </a:rPr>
              <a:t>(6), 669-672.</a:t>
            </a:r>
            <a:endParaRPr sz="500">
              <a:solidFill>
                <a:srgbClr val="000000"/>
              </a:solidFill>
              <a:latin typeface="Montserrat"/>
              <a:ea typeface="Montserrat"/>
              <a:cs typeface="Montserrat"/>
              <a:sym typeface="Montserrat"/>
            </a:endParaRPr>
          </a:p>
          <a:p>
            <a:pPr marL="457200" lvl="0" indent="-266700" algn="l" rtl="0">
              <a:lnSpc>
                <a:spcPct val="80000"/>
              </a:lnSpc>
              <a:spcBef>
                <a:spcPts val="300"/>
              </a:spcBef>
              <a:spcAft>
                <a:spcPts val="0"/>
              </a:spcAft>
              <a:buClr>
                <a:srgbClr val="000000"/>
              </a:buClr>
              <a:buSzPts val="600"/>
              <a:buFont typeface="Montserrat"/>
              <a:buAutoNum type="arabicPeriod"/>
            </a:pPr>
            <a:r>
              <a:rPr lang="en" sz="500">
                <a:solidFill>
                  <a:srgbClr val="000000"/>
                </a:solidFill>
                <a:latin typeface="Montserrat"/>
                <a:ea typeface="Montserrat"/>
                <a:cs typeface="Montserrat"/>
                <a:sym typeface="Montserrat"/>
              </a:rPr>
              <a:t>Phua, J., Weng, L., Ling, L., Egi, M., Lim, C. M., Divatia, J. V., ... &amp; Nishimura, M. (2020). Intensive care management of coronavirus disease 2019 (COVID-19): challenges and recommendations. </a:t>
            </a:r>
            <a:r>
              <a:rPr lang="en" sz="500" i="1">
                <a:solidFill>
                  <a:srgbClr val="000000"/>
                </a:solidFill>
                <a:latin typeface="Montserrat"/>
                <a:ea typeface="Montserrat"/>
                <a:cs typeface="Montserrat"/>
                <a:sym typeface="Montserrat"/>
              </a:rPr>
              <a:t>The Lancet Respiratory Medicine</a:t>
            </a:r>
            <a:r>
              <a:rPr lang="en" sz="900">
                <a:solidFill>
                  <a:srgbClr val="000000"/>
                </a:solidFill>
              </a:rPr>
              <a:t>.</a:t>
            </a:r>
            <a:endParaRPr sz="900">
              <a:solidFill>
                <a:srgbClr val="000000"/>
              </a:solidFill>
            </a:endParaRPr>
          </a:p>
          <a:p>
            <a:pPr marL="0" lvl="0" indent="0" algn="l" rtl="0">
              <a:lnSpc>
                <a:spcPct val="115000"/>
              </a:lnSpc>
              <a:spcBef>
                <a:spcPts val="300"/>
              </a:spcBef>
              <a:spcAft>
                <a:spcPts val="300"/>
              </a:spcAft>
              <a:buSzPts val="3200"/>
              <a:buNone/>
            </a:pPr>
            <a:endParaRPr sz="600">
              <a:solidFill>
                <a:srgbClr val="222222"/>
              </a:solidFill>
              <a:latin typeface="Montserrat"/>
              <a:ea typeface="Montserrat"/>
              <a:cs typeface="Montserrat"/>
              <a:sym typeface="Montserra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pic>
        <p:nvPicPr>
          <p:cNvPr id="202" name="Google Shape;202;p33"/>
          <p:cNvPicPr preferRelativeResize="0"/>
          <p:nvPr/>
        </p:nvPicPr>
        <p:blipFill rotWithShape="1">
          <a:blip r:embed="rId3">
            <a:alphaModFix/>
          </a:blip>
          <a:srcRect l="19" r="19"/>
          <a:stretch/>
        </p:blipFill>
        <p:spPr>
          <a:xfrm>
            <a:off x="3163821" y="836675"/>
            <a:ext cx="5980177" cy="4306824"/>
          </a:xfrm>
          <a:prstGeom prst="rect">
            <a:avLst/>
          </a:prstGeom>
          <a:noFill/>
          <a:ln w="9525" cap="flat" cmpd="sng">
            <a:solidFill>
              <a:srgbClr val="B7B7B7"/>
            </a:solidFill>
            <a:prstDash val="solid"/>
            <a:round/>
            <a:headEnd type="none" w="sm" len="sm"/>
            <a:tailEnd type="none" w="sm" len="sm"/>
          </a:ln>
        </p:spPr>
      </p:pic>
      <p:sp>
        <p:nvSpPr>
          <p:cNvPr id="203" name="Google Shape;203;p33"/>
          <p:cNvSpPr txBox="1"/>
          <p:nvPr/>
        </p:nvSpPr>
        <p:spPr>
          <a:xfrm>
            <a:off x="0" y="836200"/>
            <a:ext cx="3164700" cy="4307400"/>
          </a:xfrm>
          <a:prstGeom prst="rect">
            <a:avLst/>
          </a:prstGeom>
          <a:noFill/>
          <a:ln>
            <a:noFill/>
          </a:ln>
        </p:spPr>
        <p:txBody>
          <a:bodyPr spcFirstLastPara="1" wrap="square" lIns="228600" tIns="91425" rIns="192900" bIns="9142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Montserrat Light"/>
                <a:ea typeface="Montserrat Light"/>
                <a:cs typeface="Montserrat Light"/>
                <a:sym typeface="Montserrat Light"/>
              </a:rPr>
              <a:t>RESPUESTA HOSPITALARIA AMBULATORIOS </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SemiBold"/>
                <a:ea typeface="Montserrat SemiBold"/>
                <a:cs typeface="Montserrat SemiBold"/>
                <a:sym typeface="Montserrat SemiBold"/>
              </a:rPr>
              <a:t>(Personas positivas a COVID-19 </a:t>
            </a:r>
            <a:endParaRPr sz="1000" b="0" i="0" u="none" strike="noStrike" cap="none">
              <a:solidFill>
                <a:schemeClr val="dk1"/>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SemiBold"/>
                <a:ea typeface="Montserrat SemiBold"/>
                <a:cs typeface="Montserrat SemiBold"/>
                <a:sym typeface="Montserrat SemiBold"/>
              </a:rPr>
              <a:t>no hospitalizadas) </a:t>
            </a:r>
            <a:endParaRPr sz="1000" b="0" i="0" u="none" strike="noStrike" cap="none">
              <a:solidFill>
                <a:schemeClr val="dk1"/>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98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980000"/>
                </a:solidFill>
                <a:latin typeface="Montserrat SemiBold"/>
                <a:ea typeface="Montserrat SemiBold"/>
                <a:cs typeface="Montserrat SemiBold"/>
                <a:sym typeface="Montserrat SemiBold"/>
              </a:rPr>
              <a:t>Datos por semana epidemiológica</a:t>
            </a: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chemeClr val="dk1"/>
                </a:solidFill>
                <a:latin typeface="Montserrat"/>
                <a:ea typeface="Montserrat"/>
                <a:cs typeface="Montserrat"/>
                <a:sym typeface="Montserrat"/>
              </a:rPr>
              <a:t>Se representa la dinámica semanal de la respuesta hospitalaria calculada a partir de la fecha de ingreso de un paciente ambulatorio a una unidad médica y la fecha en que se confirma el resultado de la prueba COVID.</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chemeClr val="dk1"/>
                </a:solidFill>
                <a:latin typeface="Montserrat"/>
                <a:ea typeface="Montserrat"/>
                <a:cs typeface="Montserrat"/>
                <a:sym typeface="Montserrat"/>
              </a:rPr>
              <a:t>Permite visualizar la evolución de la respuesta hospitalaria con respecto a personas ambulatorias durante la pandemia.</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highlight>
                <a:srgbClr val="FFFF00"/>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a:ea typeface="Montserrat"/>
                <a:cs typeface="Montserrat"/>
                <a:sym typeface="Montserrat"/>
              </a:rPr>
              <a:t>Nota: Se omiten las dos semanas más recientes debido al atraso en el registro de los datos</a:t>
            </a:r>
            <a:endParaRPr sz="1300" b="0" i="0" u="none" strike="noStrike" cap="none">
              <a:solidFill>
                <a:schemeClr val="dk1"/>
              </a:solidFill>
              <a:highlight>
                <a:srgbClr val="FFFF00"/>
              </a:highlight>
              <a:latin typeface="Montserrat"/>
              <a:ea typeface="Montserrat"/>
              <a:cs typeface="Montserrat"/>
              <a:sym typeface="Montserrat"/>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pic>
        <p:nvPicPr>
          <p:cNvPr id="208" name="Google Shape;208;p34"/>
          <p:cNvPicPr preferRelativeResize="0"/>
          <p:nvPr/>
        </p:nvPicPr>
        <p:blipFill rotWithShape="1">
          <a:blip r:embed="rId3">
            <a:alphaModFix/>
          </a:blip>
          <a:srcRect t="9" b="9"/>
          <a:stretch/>
        </p:blipFill>
        <p:spPr>
          <a:xfrm>
            <a:off x="3163825" y="836550"/>
            <a:ext cx="5980170" cy="4306819"/>
          </a:xfrm>
          <a:prstGeom prst="rect">
            <a:avLst/>
          </a:prstGeom>
          <a:noFill/>
          <a:ln w="9525" cap="flat" cmpd="sng">
            <a:solidFill>
              <a:srgbClr val="B7B7B7"/>
            </a:solidFill>
            <a:prstDash val="solid"/>
            <a:round/>
            <a:headEnd type="none" w="sm" len="sm"/>
            <a:tailEnd type="none" w="sm" len="sm"/>
          </a:ln>
        </p:spPr>
      </p:pic>
      <p:sp>
        <p:nvSpPr>
          <p:cNvPr id="209" name="Google Shape;209;p34"/>
          <p:cNvSpPr txBox="1"/>
          <p:nvPr/>
        </p:nvSpPr>
        <p:spPr>
          <a:xfrm>
            <a:off x="0" y="836200"/>
            <a:ext cx="3164700" cy="4307400"/>
          </a:xfrm>
          <a:prstGeom prst="rect">
            <a:avLst/>
          </a:prstGeom>
          <a:noFill/>
          <a:ln>
            <a:noFill/>
          </a:ln>
        </p:spPr>
        <p:txBody>
          <a:bodyPr spcFirstLastPara="1" wrap="square" lIns="228600" tIns="91425" rIns="192900" bIns="9142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Montserrat Light"/>
                <a:ea typeface="Montserrat Light"/>
                <a:cs typeface="Montserrat Light"/>
                <a:sym typeface="Montserrat Light"/>
              </a:rPr>
              <a:t>RESPUESTA HOSPITALARIA </a:t>
            </a:r>
            <a:br>
              <a:rPr lang="en" sz="1200" b="0" i="0" u="none" strike="noStrike" cap="none">
                <a:solidFill>
                  <a:schemeClr val="dk1"/>
                </a:solidFill>
                <a:latin typeface="Montserrat Light"/>
                <a:ea typeface="Montserrat Light"/>
                <a:cs typeface="Montserrat Light"/>
                <a:sym typeface="Montserrat Light"/>
              </a:rPr>
            </a:br>
            <a:r>
              <a:rPr lang="en" sz="1200" b="0" i="0" u="none" strike="noStrike" cap="none">
                <a:solidFill>
                  <a:schemeClr val="dk1"/>
                </a:solidFill>
                <a:latin typeface="Montserrat Light"/>
                <a:ea typeface="Montserrat Light"/>
                <a:cs typeface="Montserrat Light"/>
                <a:sym typeface="Montserrat Light"/>
              </a:rPr>
              <a:t>NO AMBULATORIOS</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SemiBold"/>
                <a:ea typeface="Montserrat SemiBold"/>
                <a:cs typeface="Montserrat SemiBold"/>
                <a:sym typeface="Montserrat SemiBold"/>
              </a:rPr>
              <a:t>(Personas positivas a COVID-19 </a:t>
            </a:r>
            <a:endParaRPr sz="1000" b="0" i="0" u="none" strike="noStrike" cap="none">
              <a:solidFill>
                <a:schemeClr val="dk1"/>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SemiBold"/>
                <a:ea typeface="Montserrat SemiBold"/>
                <a:cs typeface="Montserrat SemiBold"/>
                <a:sym typeface="Montserrat SemiBold"/>
              </a:rPr>
              <a:t>hospitalizadas)</a:t>
            </a:r>
            <a:endParaRPr sz="1000" b="0" i="0" u="none" strike="noStrike" cap="none">
              <a:solidFill>
                <a:schemeClr val="dk1"/>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980000"/>
                </a:solidFill>
                <a:latin typeface="Montserrat SemiBold"/>
                <a:ea typeface="Montserrat SemiBold"/>
                <a:cs typeface="Montserrat SemiBold"/>
                <a:sym typeface="Montserrat SemiBold"/>
              </a:rPr>
              <a:t>Datos acumulados</a:t>
            </a: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chemeClr val="dk1"/>
              </a:buClr>
              <a:buSzPts val="1100"/>
              <a:buFont typeface="Arial"/>
              <a:buNone/>
            </a:pPr>
            <a:r>
              <a:rPr lang="en" sz="1100" b="0" i="0" u="none" strike="noStrike" cap="none">
                <a:solidFill>
                  <a:schemeClr val="dk1"/>
                </a:solidFill>
                <a:latin typeface="Montserrat"/>
                <a:ea typeface="Montserrat"/>
                <a:cs typeface="Montserrat"/>
                <a:sym typeface="Montserrat"/>
              </a:rPr>
              <a:t>Es calculada mediante el número de días entre la fecha de ingreso de un paciente hospitalizado a una unidad médica y la fecha en que se confirma el resultado de la prueba COVID.</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r>
              <a:rPr lang="en" sz="1100" b="0" i="0" u="none" strike="noStrike" cap="none">
                <a:solidFill>
                  <a:schemeClr val="dk1"/>
                </a:solidFill>
                <a:latin typeface="Montserrat"/>
                <a:ea typeface="Montserrat"/>
                <a:cs typeface="Montserrat"/>
                <a:sym typeface="Montserrat"/>
              </a:rPr>
              <a:t>Permite cuantificar la respuesta hospitalaria en pacientes hospitalizados. </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highlight>
                <a:schemeClr val="lt1"/>
              </a:highlight>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highlight>
                <a:schemeClr val="lt1"/>
              </a:highlight>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highlight>
                <a:schemeClr val="lt1"/>
              </a:highlight>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highlight>
                <a:schemeClr val="lt1"/>
              </a:highlight>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000"/>
              <a:buFont typeface="Arial"/>
              <a:buNone/>
            </a:pPr>
            <a:r>
              <a:rPr lang="en" sz="1000" b="0" i="0" u="none" strike="noStrike" cap="none">
                <a:solidFill>
                  <a:schemeClr val="dk1"/>
                </a:solidFill>
                <a:latin typeface="Montserrat"/>
                <a:ea typeface="Montserrat"/>
                <a:cs typeface="Montserrat"/>
                <a:sym typeface="Montserrat"/>
              </a:rPr>
              <a:t>Nota: los valores negativos en esta variable indican que los resultados se obtuvieron antes de ingresar a la unidad de salud.</a:t>
            </a:r>
            <a:endParaRPr sz="10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Montserrat"/>
              <a:ea typeface="Montserrat"/>
              <a:cs typeface="Montserrat"/>
              <a:sym typeface="Montserrat"/>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pic>
        <p:nvPicPr>
          <p:cNvPr id="214" name="Google Shape;214;p35"/>
          <p:cNvPicPr preferRelativeResize="0"/>
          <p:nvPr/>
        </p:nvPicPr>
        <p:blipFill rotWithShape="1">
          <a:blip r:embed="rId3">
            <a:alphaModFix/>
          </a:blip>
          <a:srcRect l="19" r="19"/>
          <a:stretch/>
        </p:blipFill>
        <p:spPr>
          <a:xfrm>
            <a:off x="3163825" y="836675"/>
            <a:ext cx="5980175" cy="4306824"/>
          </a:xfrm>
          <a:prstGeom prst="rect">
            <a:avLst/>
          </a:prstGeom>
          <a:noFill/>
          <a:ln w="9525" cap="flat" cmpd="sng">
            <a:solidFill>
              <a:srgbClr val="B7B7B7"/>
            </a:solidFill>
            <a:prstDash val="solid"/>
            <a:round/>
            <a:headEnd type="none" w="sm" len="sm"/>
            <a:tailEnd type="none" w="sm" len="sm"/>
          </a:ln>
        </p:spPr>
      </p:pic>
      <p:sp>
        <p:nvSpPr>
          <p:cNvPr id="215" name="Google Shape;215;p35"/>
          <p:cNvSpPr txBox="1"/>
          <p:nvPr/>
        </p:nvSpPr>
        <p:spPr>
          <a:xfrm>
            <a:off x="0" y="836200"/>
            <a:ext cx="3164700" cy="4307400"/>
          </a:xfrm>
          <a:prstGeom prst="rect">
            <a:avLst/>
          </a:prstGeom>
          <a:noFill/>
          <a:ln>
            <a:noFill/>
          </a:ln>
        </p:spPr>
        <p:txBody>
          <a:bodyPr spcFirstLastPara="1" wrap="square" lIns="228600" tIns="91425" rIns="192900" bIns="91425" anchor="t" anchorCtr="0">
            <a:noAutofit/>
          </a:bodyPr>
          <a:lstStyle/>
          <a:p>
            <a:pPr lvl="0">
              <a:buSzPts val="1200"/>
            </a:pPr>
            <a:r>
              <a:rPr lang="es-ES" sz="1200">
                <a:latin typeface="Montserrat Light" panose="00000400000000000000"/>
                <a:ea typeface="Montserrat Light" panose="00000400000000000000"/>
                <a:cs typeface="Montserrat Light" panose="00000400000000000000"/>
                <a:sym typeface="Montserrat Light" panose="00000400000000000000"/>
              </a:rPr>
              <a:t>RESPUESTA HOSPITALARIA </a:t>
            </a:r>
            <a:br>
              <a:rPr lang="es-ES" sz="1200">
                <a:latin typeface="Montserrat Light" panose="00000400000000000000"/>
                <a:ea typeface="Montserrat Light" panose="00000400000000000000"/>
                <a:cs typeface="Montserrat Light" panose="00000400000000000000"/>
                <a:sym typeface="Montserrat Light" panose="00000400000000000000"/>
              </a:rPr>
            </a:br>
            <a:r>
              <a:rPr lang="es-ES" sz="1200">
                <a:latin typeface="Montserrat Light" panose="00000400000000000000"/>
                <a:ea typeface="Montserrat Light" panose="00000400000000000000"/>
                <a:cs typeface="Montserrat Light" panose="00000400000000000000"/>
                <a:sym typeface="Montserrat Light" panose="00000400000000000000"/>
              </a:rPr>
              <a:t>NO AMBULATORIOS</a:t>
            </a:r>
          </a:p>
          <a:p>
            <a:pPr lvl="0">
              <a:buSzPts val="1000"/>
            </a:pPr>
            <a:r>
              <a:rPr lang="es-ES" sz="1000">
                <a:latin typeface="Montserrat SemiBold" panose="00000700000000000000"/>
                <a:ea typeface="Montserrat SemiBold" panose="00000700000000000000"/>
                <a:cs typeface="Montserrat SemiBold" panose="00000700000000000000"/>
                <a:sym typeface="Montserrat SemiBold" panose="00000700000000000000"/>
              </a:rPr>
              <a:t>(Personas positivas a COVID-19</a:t>
            </a:r>
            <a:r>
              <a:rPr lang="es-ES" altLang="en-GB" sz="1000">
                <a:latin typeface="Montserrat SemiBold" panose="00000700000000000000"/>
                <a:ea typeface="Montserrat SemiBold" panose="00000700000000000000"/>
                <a:cs typeface="Montserrat SemiBold" panose="00000700000000000000"/>
                <a:sym typeface="Montserrat SemiBold" panose="00000700000000000000"/>
              </a:rPr>
              <a:t> </a:t>
            </a:r>
            <a:r>
              <a:rPr lang="es-ES" sz="1000">
                <a:latin typeface="Montserrat SemiBold" panose="00000700000000000000"/>
                <a:ea typeface="Montserrat SemiBold" panose="00000700000000000000"/>
                <a:cs typeface="Montserrat SemiBold" panose="00000700000000000000"/>
                <a:sym typeface="Montserrat SemiBold" panose="00000700000000000000"/>
              </a:rPr>
              <a:t>hospitalizadas)</a:t>
            </a:r>
            <a:endParaRPr lang="es-ES" sz="1200">
              <a:latin typeface="Montserrat Light" panose="00000400000000000000"/>
              <a:ea typeface="Montserrat Light" panose="00000400000000000000"/>
              <a:cs typeface="Montserrat Light" panose="00000400000000000000"/>
              <a:sym typeface="Montserrat Light" panose="00000400000000000000"/>
            </a:endParaRPr>
          </a:p>
          <a:p>
            <a:pPr lvl="0">
              <a:buSzPts val="1200"/>
            </a:pPr>
            <a:r>
              <a:rPr lang="es-ES" sz="1000">
                <a:solidFill>
                  <a:srgbClr val="980000"/>
                </a:solidFill>
                <a:latin typeface="Montserrat SemiBold" panose="00000700000000000000"/>
                <a:ea typeface="Montserrat SemiBold" panose="00000700000000000000"/>
                <a:cs typeface="Montserrat SemiBold" panose="00000700000000000000"/>
                <a:sym typeface="Montserrat SemiBold" panose="00000700000000000000"/>
              </a:rPr>
              <a:t>Datos por semana epidemiológica</a:t>
            </a:r>
            <a:endParaRPr lang="es-ES" sz="1200">
              <a:latin typeface="Montserrat Light" panose="00000400000000000000"/>
              <a:ea typeface="Montserrat Light" panose="00000400000000000000"/>
              <a:cs typeface="Montserrat Light" panose="00000400000000000000"/>
              <a:sym typeface="Montserrat Light" panose="00000400000000000000"/>
            </a:endParaRPr>
          </a:p>
          <a:p>
            <a:pPr lvl="0">
              <a:buSzPts val="1000"/>
            </a:pPr>
            <a:endParaRPr lang="es-ES" sz="1000">
              <a:latin typeface="Montserrat SemiBold" panose="00000700000000000000"/>
              <a:ea typeface="Montserrat SemiBold" panose="00000700000000000000"/>
              <a:cs typeface="Montserrat SemiBold" panose="00000700000000000000"/>
              <a:sym typeface="Montserrat SemiBold" panose="00000700000000000000"/>
            </a:endParaRPr>
          </a:p>
          <a:p>
            <a:pPr lvl="0">
              <a:buSzPts val="1100"/>
            </a:pPr>
            <a:r>
              <a:rPr lang="es-ES" sz="1000">
                <a:latin typeface="Montserrat" panose="02000505000000020004"/>
                <a:ea typeface="Montserrat" panose="02000505000000020004"/>
                <a:cs typeface="Montserrat" panose="02000505000000020004"/>
                <a:sym typeface="Montserrat" panose="02000505000000020004"/>
              </a:rPr>
              <a:t>Se representa la dinámica semanal de la respuesta hospitalaria calculada a partir de la fecha de ingreso de un paciente hospitalizado a una unidad médica y la fecha en que se confirma el resultado de la prueba COVID.</a:t>
            </a:r>
          </a:p>
          <a:p>
            <a:pPr lvl="0">
              <a:buSzPts val="1100"/>
            </a:pPr>
            <a:r>
              <a:rPr lang="es-ES" sz="1000">
                <a:latin typeface="Montserrat" panose="02000505000000020004"/>
                <a:ea typeface="Montserrat" panose="02000505000000020004"/>
                <a:cs typeface="Montserrat" panose="02000505000000020004"/>
                <a:sym typeface="Montserrat" panose="02000505000000020004"/>
              </a:rPr>
              <a:t>Permite visualizar la evolución de la respuesta hospitalaria con respecto a personas hospitalizadas durante la pandemia.</a:t>
            </a:r>
          </a:p>
          <a:p>
            <a:pPr lvl="0">
              <a:buSzPts val="1100"/>
            </a:pPr>
            <a:endParaRPr lang="es-ES" sz="1000">
              <a:highlight>
                <a:srgbClr val="FFFF00"/>
              </a:highlight>
              <a:latin typeface="Montserrat" panose="02000505000000020004"/>
              <a:ea typeface="Montserrat" panose="02000505000000020004"/>
              <a:cs typeface="Montserrat" panose="02000505000000020004"/>
              <a:sym typeface="Montserrat" panose="02000505000000020004"/>
            </a:endParaRPr>
          </a:p>
          <a:p>
            <a:pPr lvl="0">
              <a:buSzPts val="800"/>
            </a:pPr>
            <a:r>
              <a:rPr lang="es-ES" sz="900" b="1">
                <a:latin typeface="Montserrat" panose="02000505000000020004"/>
                <a:ea typeface="Montserrat" panose="02000505000000020004"/>
                <a:cs typeface="Montserrat" panose="02000505000000020004"/>
                <a:sym typeface="Montserrat" panose="02000505000000020004"/>
              </a:rPr>
              <a:t>Nota: </a:t>
            </a:r>
            <a:r>
              <a:rPr lang="es-ES" sz="900">
                <a:latin typeface="Montserrat" panose="02000505000000020004"/>
                <a:ea typeface="Montserrat" panose="02000505000000020004"/>
                <a:cs typeface="Montserrat" panose="02000505000000020004"/>
                <a:sym typeface="Montserrat" panose="02000505000000020004"/>
              </a:rPr>
              <a:t>Se omiten las dos semanas más recientes debido al atraso en el registro de los datos</a:t>
            </a:r>
          </a:p>
          <a:p>
            <a:pPr lvl="0">
              <a:buSzPts val="1000"/>
            </a:pPr>
            <a:endParaRPr lang="es-ES" sz="900">
              <a:latin typeface="Montserrat" panose="02000505000000020004"/>
              <a:ea typeface="Montserrat" panose="02000505000000020004"/>
              <a:cs typeface="Montserrat" panose="02000505000000020004"/>
              <a:sym typeface="Montserrat" panose="02000505000000020004"/>
            </a:endParaRPr>
          </a:p>
          <a:p>
            <a:pPr lvl="0">
              <a:buSzPts val="1000"/>
            </a:pPr>
            <a:r>
              <a:rPr lang="es-ES" sz="900" b="1">
                <a:latin typeface="Montserrat" panose="02000505000000020004"/>
                <a:ea typeface="Montserrat" panose="02000505000000020004"/>
                <a:cs typeface="Montserrat" panose="02000505000000020004"/>
                <a:sym typeface="Montserrat" panose="02000505000000020004"/>
              </a:rPr>
              <a:t>Fe de erratas del 11 de agosto de 2021:</a:t>
            </a:r>
          </a:p>
          <a:p>
            <a:pPr lvl="0">
              <a:buSzPts val="1000"/>
            </a:pPr>
            <a:r>
              <a:rPr lang="es-ES" sz="900">
                <a:latin typeface="Montserrat" panose="02000505000000020004"/>
                <a:ea typeface="Montserrat" panose="02000505000000020004"/>
                <a:cs typeface="Montserrat" panose="02000505000000020004"/>
                <a:sym typeface="Montserrat" panose="02000505000000020004"/>
              </a:rPr>
              <a:t>La nota del mapa hace referencia al uso del promedio por jurisdicción en municipios con menos de tres casos ambulatorios. Lo correcto es: "En los municipios con menos de 3 hospitalizaciones se utilizó el promedio por jurisdicción sanitaria."</a:t>
            </a:r>
            <a:endParaRPr lang="es-ES" sz="900" dirty="0">
              <a:latin typeface="Montserrat" panose="02000505000000020004"/>
              <a:ea typeface="Montserrat" panose="02000505000000020004"/>
              <a:cs typeface="Montserrat" panose="02000505000000020004"/>
              <a:sym typeface="Montserrat" panose="02000505000000020004"/>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6"/>
          <p:cNvSpPr txBox="1">
            <a:spLocks noGrp="1"/>
          </p:cNvSpPr>
          <p:nvPr>
            <p:ph type="body" idx="1"/>
          </p:nvPr>
        </p:nvSpPr>
        <p:spPr>
          <a:xfrm>
            <a:off x="0" y="875050"/>
            <a:ext cx="9144000" cy="4268400"/>
          </a:xfrm>
          <a:prstGeom prst="rect">
            <a:avLst/>
          </a:prstGeom>
          <a:noFill/>
          <a:ln>
            <a:noFill/>
          </a:ln>
        </p:spPr>
        <p:txBody>
          <a:bodyPr spcFirstLastPara="1" wrap="square" lIns="400050" tIns="91425" rIns="457200" bIns="91425" anchor="t" anchorCtr="0">
            <a:noAutofit/>
          </a:bodyPr>
          <a:lstStyle/>
          <a:p>
            <a:pPr marL="0" lvl="0" indent="0" algn="l" rtl="0">
              <a:lnSpc>
                <a:spcPct val="115000"/>
              </a:lnSpc>
              <a:spcBef>
                <a:spcPts val="300"/>
              </a:spcBef>
              <a:spcAft>
                <a:spcPts val="0"/>
              </a:spcAft>
              <a:buClr>
                <a:schemeClr val="dk1"/>
              </a:buClr>
              <a:buSzPts val="1100"/>
              <a:buFont typeface="Arial"/>
              <a:buNone/>
            </a:pPr>
            <a:r>
              <a:rPr lang="en" sz="2600">
                <a:latin typeface="Montserrat"/>
                <a:ea typeface="Montserrat"/>
                <a:cs typeface="Montserrat"/>
                <a:sym typeface="Montserrat"/>
              </a:rPr>
              <a:t>Nota metodológica </a:t>
            </a:r>
            <a:endParaRPr sz="1100">
              <a:latin typeface="Montserrat"/>
              <a:ea typeface="Montserrat"/>
              <a:cs typeface="Montserrat"/>
              <a:sym typeface="Montserrat"/>
            </a:endParaRPr>
          </a:p>
          <a:p>
            <a:pPr marL="0" lvl="0" indent="0" algn="l" rtl="0">
              <a:lnSpc>
                <a:spcPct val="115000"/>
              </a:lnSpc>
              <a:spcBef>
                <a:spcPts val="300"/>
              </a:spcBef>
              <a:spcAft>
                <a:spcPts val="0"/>
              </a:spcAft>
              <a:buClr>
                <a:schemeClr val="dk1"/>
              </a:buClr>
              <a:buSzPts val="1100"/>
              <a:buFont typeface="Arial"/>
              <a:buNone/>
            </a:pPr>
            <a:r>
              <a:rPr lang="en" sz="1100">
                <a:latin typeface="Montserrat"/>
                <a:ea typeface="Montserrat"/>
                <a:cs typeface="Montserrat"/>
                <a:sym typeface="Montserrat"/>
              </a:rPr>
              <a:t>Se generaron seis grupos de mapas relacionados al tiempo de atención a personas con síntomas de COVID-19. Las variables que se muestran en los mapas corresponden al promedio de días entre:</a:t>
            </a:r>
            <a:endParaRPr sz="110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Fecha de síntomas y fecha de ingreso</a:t>
            </a:r>
            <a:endParaRPr sz="1100">
              <a:latin typeface="Montserrat"/>
              <a:ea typeface="Montserrat"/>
              <a:cs typeface="Montserrat"/>
              <a:sym typeface="Montserrat"/>
            </a:endParaRPr>
          </a:p>
          <a:p>
            <a:pPr marL="914400" lvl="1" indent="-298450" algn="l" rtl="0">
              <a:lnSpc>
                <a:spcPct val="115000"/>
              </a:lnSpc>
              <a:spcBef>
                <a:spcPts val="0"/>
              </a:spcBef>
              <a:spcAft>
                <a:spcPts val="0"/>
              </a:spcAft>
              <a:buSzPts val="1100"/>
              <a:buFont typeface="Montserrat"/>
              <a:buChar char="–"/>
            </a:pPr>
            <a:r>
              <a:rPr lang="en" sz="1100">
                <a:latin typeface="Montserrat"/>
                <a:ea typeface="Montserrat"/>
                <a:cs typeface="Montserrat"/>
                <a:sym typeface="Montserrat"/>
              </a:rPr>
              <a:t>Todos los pacientes que presentaron síntomas de COVID-19</a:t>
            </a:r>
            <a:endParaRPr sz="110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Fecha de ingreso y fecha de resultados</a:t>
            </a:r>
            <a:endParaRPr sz="1100">
              <a:latin typeface="Montserrat"/>
              <a:ea typeface="Montserrat"/>
              <a:cs typeface="Montserrat"/>
              <a:sym typeface="Montserrat"/>
            </a:endParaRPr>
          </a:p>
          <a:p>
            <a:pPr marL="914400" lvl="1" indent="-298450" algn="l" rtl="0">
              <a:lnSpc>
                <a:spcPct val="115000"/>
              </a:lnSpc>
              <a:spcBef>
                <a:spcPts val="0"/>
              </a:spcBef>
              <a:spcAft>
                <a:spcPts val="0"/>
              </a:spcAft>
              <a:buSzPts val="1100"/>
              <a:buFont typeface="Montserrat"/>
              <a:buChar char="–"/>
            </a:pPr>
            <a:r>
              <a:rPr lang="en" sz="1100">
                <a:latin typeface="Montserrat"/>
                <a:ea typeface="Montserrat"/>
                <a:cs typeface="Montserrat"/>
                <a:sym typeface="Montserrat"/>
              </a:rPr>
              <a:t>Todos los pacientes que presentaron síntomas de COVID-19  con fecha de resultados</a:t>
            </a:r>
            <a:endParaRPr sz="1100">
              <a:latin typeface="Montserrat"/>
              <a:ea typeface="Montserrat"/>
              <a:cs typeface="Montserrat"/>
              <a:sym typeface="Montserrat"/>
            </a:endParaRPr>
          </a:p>
          <a:p>
            <a:pPr marL="914400" lvl="1" indent="-298450" algn="l" rtl="0">
              <a:lnSpc>
                <a:spcPct val="115000"/>
              </a:lnSpc>
              <a:spcBef>
                <a:spcPts val="0"/>
              </a:spcBef>
              <a:spcAft>
                <a:spcPts val="0"/>
              </a:spcAft>
              <a:buSzPts val="1100"/>
              <a:buFont typeface="Montserrat"/>
              <a:buChar char="–"/>
            </a:pPr>
            <a:r>
              <a:rPr lang="en" sz="1100">
                <a:latin typeface="Montserrat"/>
                <a:ea typeface="Montserrat"/>
                <a:cs typeface="Montserrat"/>
                <a:sym typeface="Montserrat"/>
              </a:rPr>
              <a:t>Pacientes positivos a COVID-19 ambulatorios con fecha de resultados</a:t>
            </a:r>
            <a:endParaRPr sz="1100">
              <a:latin typeface="Montserrat"/>
              <a:ea typeface="Montserrat"/>
              <a:cs typeface="Montserrat"/>
              <a:sym typeface="Montserrat"/>
            </a:endParaRPr>
          </a:p>
          <a:p>
            <a:pPr marL="914400" lvl="1" indent="-298450" algn="l" rtl="0">
              <a:lnSpc>
                <a:spcPct val="115000"/>
              </a:lnSpc>
              <a:spcBef>
                <a:spcPts val="0"/>
              </a:spcBef>
              <a:spcAft>
                <a:spcPts val="0"/>
              </a:spcAft>
              <a:buSzPts val="1100"/>
              <a:buFont typeface="Montserrat"/>
              <a:buChar char="–"/>
            </a:pPr>
            <a:r>
              <a:rPr lang="en" sz="1100">
                <a:latin typeface="Montserrat"/>
                <a:ea typeface="Montserrat"/>
                <a:cs typeface="Montserrat"/>
                <a:sym typeface="Montserrat"/>
              </a:rPr>
              <a:t>Pacientes positivos a COVID-19 hospitalizados con fecha de resultados</a:t>
            </a:r>
            <a:endParaRPr sz="110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Fecha de ingreso y fecha de alta</a:t>
            </a:r>
            <a:endParaRPr sz="1100">
              <a:latin typeface="Montserrat"/>
              <a:ea typeface="Montserrat"/>
              <a:cs typeface="Montserrat"/>
              <a:sym typeface="Montserrat"/>
            </a:endParaRPr>
          </a:p>
          <a:p>
            <a:pPr marL="914400" lvl="1" indent="-298450" algn="l" rtl="0">
              <a:lnSpc>
                <a:spcPct val="115000"/>
              </a:lnSpc>
              <a:spcBef>
                <a:spcPts val="0"/>
              </a:spcBef>
              <a:spcAft>
                <a:spcPts val="0"/>
              </a:spcAft>
              <a:buSzPts val="1100"/>
              <a:buFont typeface="Montserrat"/>
              <a:buChar char="–"/>
            </a:pPr>
            <a:r>
              <a:rPr lang="en" sz="1100">
                <a:latin typeface="Montserrat"/>
                <a:ea typeface="Montserrat"/>
                <a:cs typeface="Montserrat"/>
                <a:sym typeface="Montserrat"/>
              </a:rPr>
              <a:t>Pacientes positivos a COVID-19 hospitalizados</a:t>
            </a:r>
            <a:endParaRPr sz="110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Fecha de ingreso  y fecha de defunción</a:t>
            </a:r>
            <a:endParaRPr sz="1100">
              <a:latin typeface="Montserrat"/>
              <a:ea typeface="Montserrat"/>
              <a:cs typeface="Montserrat"/>
              <a:sym typeface="Montserrat"/>
            </a:endParaRPr>
          </a:p>
          <a:p>
            <a:pPr marL="914400" lvl="1" indent="-298450" algn="l" rtl="0">
              <a:lnSpc>
                <a:spcPct val="115000"/>
              </a:lnSpc>
              <a:spcBef>
                <a:spcPts val="0"/>
              </a:spcBef>
              <a:spcAft>
                <a:spcPts val="0"/>
              </a:spcAft>
              <a:buSzPts val="1100"/>
              <a:buFont typeface="Montserrat"/>
              <a:buChar char="–"/>
            </a:pPr>
            <a:r>
              <a:rPr lang="en" sz="1100">
                <a:latin typeface="Montserrat"/>
                <a:ea typeface="Montserrat"/>
                <a:cs typeface="Montserrat"/>
                <a:sym typeface="Montserrat"/>
              </a:rPr>
              <a:t>Pacientes positivos a COVID-19 que fallecieron</a:t>
            </a:r>
            <a:endParaRPr sz="110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Fecha de resultados y fecha de alta</a:t>
            </a:r>
            <a:endParaRPr sz="1100">
              <a:latin typeface="Montserrat"/>
              <a:ea typeface="Montserrat"/>
              <a:cs typeface="Montserrat"/>
              <a:sym typeface="Montserrat"/>
            </a:endParaRPr>
          </a:p>
          <a:p>
            <a:pPr marL="914400" lvl="1" indent="-298450" algn="l" rtl="0">
              <a:lnSpc>
                <a:spcPct val="115000"/>
              </a:lnSpc>
              <a:spcBef>
                <a:spcPts val="0"/>
              </a:spcBef>
              <a:spcAft>
                <a:spcPts val="0"/>
              </a:spcAft>
              <a:buSzPts val="1100"/>
              <a:buFont typeface="Montserrat"/>
              <a:buChar char="–"/>
            </a:pPr>
            <a:r>
              <a:rPr lang="en" sz="1100">
                <a:latin typeface="Montserrat"/>
                <a:ea typeface="Montserrat"/>
                <a:cs typeface="Montserrat"/>
                <a:sym typeface="Montserrat"/>
              </a:rPr>
              <a:t>Pacientes positivos a COVID-19 hospitalizados con fecha de resultados</a:t>
            </a:r>
            <a:endParaRPr sz="110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Fecha de resultados y fecha de defunción</a:t>
            </a:r>
            <a:endParaRPr sz="1100">
              <a:latin typeface="Montserrat"/>
              <a:ea typeface="Montserrat"/>
              <a:cs typeface="Montserrat"/>
              <a:sym typeface="Montserrat"/>
            </a:endParaRPr>
          </a:p>
          <a:p>
            <a:pPr marL="914400" lvl="1" indent="-298450" algn="l" rtl="0">
              <a:lnSpc>
                <a:spcPct val="115000"/>
              </a:lnSpc>
              <a:spcBef>
                <a:spcPts val="0"/>
              </a:spcBef>
              <a:spcAft>
                <a:spcPts val="0"/>
              </a:spcAft>
              <a:buSzPts val="1100"/>
              <a:buFont typeface="Montserrat"/>
              <a:buChar char="–"/>
            </a:pPr>
            <a:r>
              <a:rPr lang="en" sz="1100">
                <a:latin typeface="Montserrat"/>
                <a:ea typeface="Montserrat"/>
                <a:cs typeface="Montserrat"/>
                <a:sym typeface="Montserrat"/>
              </a:rPr>
              <a:t>Pacientes positivos a COVID-19 con fecha de resultados que fallecieron</a:t>
            </a:r>
            <a:endParaRPr sz="1100">
              <a:latin typeface="Montserrat"/>
              <a:ea typeface="Montserrat"/>
              <a:cs typeface="Montserrat"/>
              <a:sym typeface="Montserrat"/>
            </a:endParaRPr>
          </a:p>
          <a:p>
            <a:pPr marL="0" lvl="0" indent="0" algn="l" rtl="0">
              <a:lnSpc>
                <a:spcPct val="115000"/>
              </a:lnSpc>
              <a:spcBef>
                <a:spcPts val="0"/>
              </a:spcBef>
              <a:spcAft>
                <a:spcPts val="0"/>
              </a:spcAft>
              <a:buSzPts val="3200"/>
              <a:buNone/>
            </a:pPr>
            <a:endParaRPr sz="1100">
              <a:latin typeface="Montserrat"/>
              <a:ea typeface="Montserrat"/>
              <a:cs typeface="Montserrat"/>
              <a:sym typeface="Montserrat"/>
            </a:endParaRPr>
          </a:p>
          <a:p>
            <a:pPr marL="0" lvl="0" indent="0" algn="l" rtl="0">
              <a:lnSpc>
                <a:spcPct val="115000"/>
              </a:lnSpc>
              <a:spcBef>
                <a:spcPts val="0"/>
              </a:spcBef>
              <a:spcAft>
                <a:spcPts val="0"/>
              </a:spcAft>
              <a:buSzPts val="3200"/>
              <a:buNone/>
            </a:pPr>
            <a:endParaRPr sz="1100">
              <a:latin typeface="Montserrat"/>
              <a:ea typeface="Montserrat"/>
              <a:cs typeface="Montserrat"/>
              <a:sym typeface="Montserrat"/>
            </a:endParaRPr>
          </a:p>
          <a:p>
            <a:pPr marL="0" lvl="0" indent="0" algn="l" rtl="0">
              <a:lnSpc>
                <a:spcPct val="115000"/>
              </a:lnSpc>
              <a:spcBef>
                <a:spcPts val="0"/>
              </a:spcBef>
              <a:spcAft>
                <a:spcPts val="0"/>
              </a:spcAft>
              <a:buSzPts val="3200"/>
              <a:buNone/>
            </a:pPr>
            <a:endParaRPr sz="1100">
              <a:latin typeface="Montserrat"/>
              <a:ea typeface="Montserrat"/>
              <a:cs typeface="Montserrat"/>
              <a:sym typeface="Montserrat"/>
            </a:endParaRPr>
          </a:p>
          <a:p>
            <a:pPr marL="0" lvl="0" indent="0" algn="l" rtl="0">
              <a:lnSpc>
                <a:spcPct val="115000"/>
              </a:lnSpc>
              <a:spcBef>
                <a:spcPts val="0"/>
              </a:spcBef>
              <a:spcAft>
                <a:spcPts val="0"/>
              </a:spcAft>
              <a:buSzPts val="3200"/>
              <a:buNone/>
            </a:pPr>
            <a:endParaRPr sz="1100">
              <a:latin typeface="Montserrat"/>
              <a:ea typeface="Montserrat"/>
              <a:cs typeface="Montserrat"/>
              <a:sym typeface="Montserrat"/>
            </a:endParaRPr>
          </a:p>
          <a:p>
            <a:pPr marL="0" lvl="0" indent="0" algn="l" rtl="0">
              <a:lnSpc>
                <a:spcPct val="115000"/>
              </a:lnSpc>
              <a:spcBef>
                <a:spcPts val="0"/>
              </a:spcBef>
              <a:spcAft>
                <a:spcPts val="0"/>
              </a:spcAft>
              <a:buSzPts val="3200"/>
              <a:buNone/>
            </a:pPr>
            <a:endParaRPr sz="1100">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sz="1100">
              <a:latin typeface="Montserrat"/>
              <a:ea typeface="Montserrat"/>
              <a:cs typeface="Montserrat"/>
              <a:sym typeface="Montserrat"/>
            </a:endParaRPr>
          </a:p>
          <a:p>
            <a:pPr marL="0" lvl="0" indent="0" algn="l" rtl="0">
              <a:lnSpc>
                <a:spcPct val="115000"/>
              </a:lnSpc>
              <a:spcBef>
                <a:spcPts val="0"/>
              </a:spcBef>
              <a:spcAft>
                <a:spcPts val="0"/>
              </a:spcAft>
              <a:buSzPts val="3200"/>
              <a:buNone/>
            </a:pPr>
            <a:endParaRPr sz="2600">
              <a:latin typeface="Montserrat"/>
              <a:ea typeface="Montserrat"/>
              <a:cs typeface="Montserrat"/>
              <a:sym typeface="Montserra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7"/>
          <p:cNvSpPr txBox="1">
            <a:spLocks noGrp="1"/>
          </p:cNvSpPr>
          <p:nvPr>
            <p:ph type="body" idx="1"/>
          </p:nvPr>
        </p:nvSpPr>
        <p:spPr>
          <a:xfrm>
            <a:off x="0" y="877825"/>
            <a:ext cx="9144000" cy="4265700"/>
          </a:xfrm>
          <a:prstGeom prst="rect">
            <a:avLst/>
          </a:prstGeom>
          <a:noFill/>
          <a:ln>
            <a:noFill/>
          </a:ln>
        </p:spPr>
        <p:txBody>
          <a:bodyPr spcFirstLastPara="1" wrap="square" lIns="400050" tIns="91425" rIns="457200" bIns="91425" anchor="t" anchorCtr="0">
            <a:noAutofit/>
          </a:bodyPr>
          <a:lstStyle/>
          <a:p>
            <a:pPr marL="0" lvl="0" indent="0" algn="l" rtl="0">
              <a:lnSpc>
                <a:spcPct val="115000"/>
              </a:lnSpc>
              <a:spcBef>
                <a:spcPts val="0"/>
              </a:spcBef>
              <a:spcAft>
                <a:spcPts val="0"/>
              </a:spcAft>
              <a:buSzPts val="3200"/>
              <a:buNone/>
            </a:pPr>
            <a:r>
              <a:rPr lang="en" sz="2600">
                <a:latin typeface="Montserrat"/>
                <a:ea typeface="Montserrat"/>
                <a:cs typeface="Montserrat"/>
                <a:sym typeface="Montserrat"/>
              </a:rPr>
              <a:t>Nota metodológica </a:t>
            </a:r>
            <a:endParaRPr sz="2600">
              <a:latin typeface="Montserrat"/>
              <a:ea typeface="Montserrat"/>
              <a:cs typeface="Montserrat"/>
              <a:sym typeface="Montserrat"/>
            </a:endParaRPr>
          </a:p>
          <a:p>
            <a:pPr marL="0" lvl="0" indent="0" algn="l" rtl="0">
              <a:lnSpc>
                <a:spcPct val="115000"/>
              </a:lnSpc>
              <a:spcBef>
                <a:spcPts val="0"/>
              </a:spcBef>
              <a:spcAft>
                <a:spcPts val="0"/>
              </a:spcAft>
              <a:buSzPts val="3200"/>
              <a:buNone/>
            </a:pPr>
            <a:r>
              <a:rPr lang="en" sz="1100">
                <a:latin typeface="Montserrat"/>
                <a:ea typeface="Montserrat"/>
                <a:cs typeface="Montserrat"/>
                <a:sym typeface="Montserrat"/>
              </a:rPr>
              <a:t>Cuando los municipios tienen menos de tres casos en la agrupación correspondiente (ambulatorios, hospitalizados, defunciones o positivos) se asignó el promedio de la jurisdicción sanitaria a la que pertenece el municipio con el fin de establecer un parámetro que evalúe a los municipios con pocos casos.</a:t>
            </a:r>
            <a:endParaRPr sz="1100">
              <a:latin typeface="Montserrat"/>
              <a:ea typeface="Montserrat"/>
              <a:cs typeface="Montserrat"/>
              <a:sym typeface="Montserrat"/>
            </a:endParaRPr>
          </a:p>
          <a:p>
            <a:pPr marL="0" lvl="0" indent="0" algn="l" rtl="0">
              <a:lnSpc>
                <a:spcPct val="115000"/>
              </a:lnSpc>
              <a:spcBef>
                <a:spcPts val="0"/>
              </a:spcBef>
              <a:spcAft>
                <a:spcPts val="0"/>
              </a:spcAft>
              <a:buSzPts val="3200"/>
              <a:buNone/>
            </a:pPr>
            <a:endParaRPr sz="1100">
              <a:latin typeface="Montserrat"/>
              <a:ea typeface="Montserrat"/>
              <a:cs typeface="Montserrat"/>
              <a:sym typeface="Montserrat"/>
            </a:endParaRPr>
          </a:p>
          <a:p>
            <a:pPr marL="0" lvl="0" indent="0" algn="l" rtl="0">
              <a:lnSpc>
                <a:spcPct val="115000"/>
              </a:lnSpc>
              <a:spcBef>
                <a:spcPts val="0"/>
              </a:spcBef>
              <a:spcAft>
                <a:spcPts val="0"/>
              </a:spcAft>
              <a:buSzPts val="3200"/>
              <a:buNone/>
            </a:pPr>
            <a:r>
              <a:rPr lang="en" sz="1100">
                <a:latin typeface="Montserrat"/>
                <a:ea typeface="Montserrat"/>
                <a:cs typeface="Montserrat"/>
                <a:sym typeface="Montserrat"/>
              </a:rPr>
              <a:t>Actualmente las bases de datos no cuentan con fecha de alta de los pacientes, por lo tanto la fecha de alta es inferida de acuerdo con los tiempos propuestos por el modelo AMA</a:t>
            </a:r>
            <a:r>
              <a:rPr lang="en" sz="1100" baseline="30000">
                <a:latin typeface="Montserrat"/>
                <a:ea typeface="Montserrat"/>
                <a:cs typeface="Montserrat"/>
                <a:sym typeface="Montserrat"/>
              </a:rPr>
              <a:t>3</a:t>
            </a:r>
            <a:r>
              <a:rPr lang="en" sz="1100">
                <a:latin typeface="Montserrat"/>
                <a:ea typeface="Montserrat"/>
                <a:cs typeface="Montserrat"/>
                <a:sym typeface="Montserrat"/>
              </a:rPr>
              <a:t>:</a:t>
            </a:r>
            <a:endParaRPr sz="110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romanUcPeriod"/>
            </a:pPr>
            <a:r>
              <a:rPr lang="en" sz="1100">
                <a:latin typeface="Montserrat"/>
                <a:ea typeface="Montserrat"/>
                <a:cs typeface="Montserrat"/>
                <a:sym typeface="Montserrat"/>
              </a:rPr>
              <a:t>Si el paciente es ambulatorio, significa que no requiere de hospitalización y por lo tanto su fecha de alta es igual a su fecha de ingreso.</a:t>
            </a:r>
            <a:endParaRPr sz="110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romanUcPeriod"/>
            </a:pPr>
            <a:r>
              <a:rPr lang="en" sz="1100">
                <a:latin typeface="Montserrat"/>
                <a:ea typeface="Montserrat"/>
                <a:cs typeface="Montserrat"/>
                <a:sym typeface="Montserrat"/>
              </a:rPr>
              <a:t>Si el paciente es hospitalizado pero no fue intubado o requirió de cuidados intensivos su fecha de alta es diez días después de su fecha de ingreso.</a:t>
            </a:r>
            <a:endParaRPr sz="110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romanUcPeriod"/>
            </a:pPr>
            <a:r>
              <a:rPr lang="en" sz="1100">
                <a:latin typeface="Montserrat"/>
                <a:ea typeface="Montserrat"/>
                <a:cs typeface="Montserrat"/>
                <a:sym typeface="Montserrat"/>
              </a:rPr>
              <a:t>Si el paciente fue hospitalizado y fue intubado o requirió de cuidados intensivos  su fecha de alta es dieciséis días después de su fecha de ingreso.</a:t>
            </a:r>
            <a:endParaRPr sz="1100">
              <a:latin typeface="Montserrat"/>
              <a:ea typeface="Montserrat"/>
              <a:cs typeface="Montserrat"/>
              <a:sym typeface="Montserrat"/>
            </a:endParaRPr>
          </a:p>
          <a:p>
            <a:pPr marL="0" lvl="0" indent="0" algn="l" rtl="0">
              <a:lnSpc>
                <a:spcPct val="115000"/>
              </a:lnSpc>
              <a:spcBef>
                <a:spcPts val="0"/>
              </a:spcBef>
              <a:spcAft>
                <a:spcPts val="0"/>
              </a:spcAft>
              <a:buSzPts val="3200"/>
              <a:buNone/>
            </a:pPr>
            <a:endParaRPr sz="1100">
              <a:latin typeface="Montserrat"/>
              <a:ea typeface="Montserrat"/>
              <a:cs typeface="Montserrat"/>
              <a:sym typeface="Montserrat"/>
            </a:endParaRPr>
          </a:p>
          <a:p>
            <a:pPr marL="0" lvl="0" indent="0" algn="l" rtl="0">
              <a:lnSpc>
                <a:spcPct val="115000"/>
              </a:lnSpc>
              <a:spcBef>
                <a:spcPts val="0"/>
              </a:spcBef>
              <a:spcAft>
                <a:spcPts val="0"/>
              </a:spcAft>
              <a:buSzPts val="3200"/>
              <a:buNone/>
            </a:pPr>
            <a:r>
              <a:rPr lang="en" sz="1100" b="1">
                <a:latin typeface="Montserrat"/>
                <a:ea typeface="Montserrat"/>
                <a:cs typeface="Montserrat"/>
                <a:sym typeface="Montserrat"/>
              </a:rPr>
              <a:t>FUENTES</a:t>
            </a:r>
            <a:endParaRPr sz="1100" b="1">
              <a:latin typeface="Montserrat"/>
              <a:ea typeface="Montserrat"/>
              <a:cs typeface="Montserrat"/>
              <a:sym typeface="Montserrat"/>
            </a:endParaRPr>
          </a:p>
          <a:p>
            <a:pPr marL="0" lvl="0" indent="0" algn="l" rtl="0">
              <a:lnSpc>
                <a:spcPct val="115000"/>
              </a:lnSpc>
              <a:spcBef>
                <a:spcPts val="0"/>
              </a:spcBef>
              <a:spcAft>
                <a:spcPts val="0"/>
              </a:spcAft>
              <a:buSzPts val="3200"/>
              <a:buNone/>
            </a:pPr>
            <a:r>
              <a:rPr lang="en" sz="1100">
                <a:latin typeface="Montserrat"/>
                <a:ea typeface="Montserrat"/>
                <a:cs typeface="Montserrat"/>
                <a:sym typeface="Montserrat"/>
              </a:rPr>
              <a:t>Los datos relativos a pacientes COVID son obtenidos del archivo "201223COVID19MEXICOTOT" de la Dirección General de Epidemiología de la Secretaría de Salud. Los datos de las jurisdicciones sanitarias fueron generados con base en el archivo CLUES 2020 “ESTABLECIMIENTO_SALUD_202008”.</a:t>
            </a:r>
            <a:endParaRPr sz="1100">
              <a:latin typeface="Montserrat"/>
              <a:ea typeface="Montserrat"/>
              <a:cs typeface="Montserrat"/>
              <a:sym typeface="Montserrat"/>
            </a:endParaRPr>
          </a:p>
          <a:p>
            <a:pPr marL="0" lvl="0" indent="0" algn="l" rtl="0">
              <a:lnSpc>
                <a:spcPct val="115000"/>
              </a:lnSpc>
              <a:spcBef>
                <a:spcPts val="300"/>
              </a:spcBef>
              <a:spcAft>
                <a:spcPts val="0"/>
              </a:spcAft>
              <a:buSzPts val="3200"/>
              <a:buNone/>
            </a:pPr>
            <a:endParaRPr sz="600">
              <a:latin typeface="Montserrat"/>
              <a:ea typeface="Montserrat"/>
              <a:cs typeface="Montserrat"/>
              <a:sym typeface="Montserrat"/>
            </a:endParaRPr>
          </a:p>
          <a:p>
            <a:pPr marL="457200" lvl="0" indent="-266700" algn="l" rtl="0">
              <a:lnSpc>
                <a:spcPct val="115000"/>
              </a:lnSpc>
              <a:spcBef>
                <a:spcPts val="300"/>
              </a:spcBef>
              <a:spcAft>
                <a:spcPts val="0"/>
              </a:spcAft>
              <a:buSzPts val="600"/>
              <a:buFont typeface="Montserrat"/>
              <a:buAutoNum type="arabicPeriod" startAt="3"/>
            </a:pPr>
            <a:r>
              <a:rPr lang="en" sz="600">
                <a:latin typeface="Montserrat"/>
                <a:ea typeface="Montserrat"/>
                <a:cs typeface="Montserrat"/>
                <a:sym typeface="Montserrat"/>
              </a:rPr>
              <a:t> </a:t>
            </a:r>
            <a:r>
              <a:rPr lang="en" sz="600">
                <a:solidFill>
                  <a:schemeClr val="hlink"/>
                </a:solidFill>
                <a:uFill>
                  <a:noFill/>
                </a:uFill>
                <a:latin typeface="Montserrat"/>
                <a:ea typeface="Montserrat"/>
                <a:cs typeface="Montserrat"/>
                <a:sym typeface="Montserrat"/>
                <a:hlinkClick r:id="rId3"/>
              </a:rPr>
              <a:t>Marcos A. Capistran</a:t>
            </a:r>
            <a:r>
              <a:rPr lang="en" sz="600">
                <a:solidFill>
                  <a:srgbClr val="000000"/>
                </a:solidFill>
                <a:latin typeface="Montserrat"/>
                <a:ea typeface="Montserrat"/>
                <a:cs typeface="Montserrat"/>
                <a:sym typeface="Montserrat"/>
              </a:rPr>
              <a:t>,</a:t>
            </a:r>
            <a:r>
              <a:rPr lang="en" sz="600">
                <a:solidFill>
                  <a:schemeClr val="hlink"/>
                </a:solidFill>
                <a:uFill>
                  <a:noFill/>
                </a:uFill>
                <a:latin typeface="Montserrat"/>
                <a:ea typeface="Montserrat"/>
                <a:cs typeface="Montserrat"/>
                <a:sym typeface="Montserrat"/>
                <a:hlinkClick r:id="rId4"/>
              </a:rPr>
              <a:t> Antonio Capella</a:t>
            </a:r>
            <a:r>
              <a:rPr lang="en" sz="600">
                <a:solidFill>
                  <a:srgbClr val="000000"/>
                </a:solidFill>
                <a:latin typeface="Montserrat"/>
                <a:ea typeface="Montserrat"/>
                <a:cs typeface="Montserrat"/>
                <a:sym typeface="Montserrat"/>
              </a:rPr>
              <a:t>,</a:t>
            </a:r>
            <a:r>
              <a:rPr lang="en" sz="600">
                <a:solidFill>
                  <a:schemeClr val="hlink"/>
                </a:solidFill>
                <a:uFill>
                  <a:noFill/>
                </a:uFill>
                <a:latin typeface="Montserrat"/>
                <a:ea typeface="Montserrat"/>
                <a:cs typeface="Montserrat"/>
                <a:sym typeface="Montserrat"/>
                <a:hlinkClick r:id="rId5"/>
              </a:rPr>
              <a:t> J. Andres Christen</a:t>
            </a:r>
            <a:r>
              <a:rPr lang="en" sz="600">
                <a:solidFill>
                  <a:srgbClr val="000000"/>
                </a:solidFill>
                <a:latin typeface="Montserrat"/>
                <a:ea typeface="Montserrat"/>
                <a:cs typeface="Montserrat"/>
                <a:sym typeface="Montserrat"/>
              </a:rPr>
              <a:t> (</a:t>
            </a:r>
            <a:r>
              <a:rPr lang="en" sz="600">
                <a:latin typeface="Montserrat"/>
                <a:ea typeface="Montserrat"/>
                <a:cs typeface="Montserrat"/>
                <a:sym typeface="Montserrat"/>
              </a:rPr>
              <a:t>2020). Forecasting hospital demand during COVID-19 pandemic outbreaks, 21-25.</a:t>
            </a:r>
            <a:endParaRPr sz="1100">
              <a:latin typeface="Montserrat"/>
              <a:ea typeface="Montserrat"/>
              <a:cs typeface="Montserrat"/>
              <a:sym typeface="Montserra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18"/>
          <p:cNvSpPr txBox="1"/>
          <p:nvPr/>
        </p:nvSpPr>
        <p:spPr>
          <a:xfrm>
            <a:off x="226000" y="1119725"/>
            <a:ext cx="8628300" cy="399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 sz="2600" b="0" i="0" u="none" strike="noStrike" cap="none">
                <a:solidFill>
                  <a:srgbClr val="000000"/>
                </a:solidFill>
                <a:latin typeface="Montserrat"/>
                <a:ea typeface="Montserrat"/>
                <a:cs typeface="Montserrat"/>
                <a:sym typeface="Montserrat"/>
              </a:rPr>
              <a:t>Resultados - Parte I</a:t>
            </a:r>
            <a:endParaRPr sz="2600" b="0" i="0" u="none" strike="noStrike" cap="none">
              <a:solidFill>
                <a:srgbClr val="000000"/>
              </a:solidFill>
              <a:latin typeface="Montserrat"/>
              <a:ea typeface="Montserrat"/>
              <a:cs typeface="Montserrat"/>
              <a:sym typeface="Montserrat"/>
            </a:endParaRPr>
          </a:p>
        </p:txBody>
      </p:sp>
      <p:sp>
        <p:nvSpPr>
          <p:cNvPr id="113" name="Google Shape;113;p18"/>
          <p:cNvSpPr txBox="1">
            <a:spLocks noGrp="1"/>
          </p:cNvSpPr>
          <p:nvPr>
            <p:ph type="body" idx="4294967295"/>
          </p:nvPr>
        </p:nvSpPr>
        <p:spPr>
          <a:xfrm>
            <a:off x="0" y="1746850"/>
            <a:ext cx="9144000" cy="3396900"/>
          </a:xfrm>
          <a:prstGeom prst="rect">
            <a:avLst/>
          </a:prstGeom>
          <a:noFill/>
          <a:ln>
            <a:noFill/>
          </a:ln>
        </p:spPr>
        <p:txBody>
          <a:bodyPr spcFirstLastPara="1" wrap="square" lIns="400050" tIns="91425" rIns="457200" bIns="91425" anchor="t" anchorCtr="0">
            <a:noAutofit/>
          </a:bodyPr>
          <a:lstStyle/>
          <a:p>
            <a:pPr marL="0" lvl="0" indent="0" algn="l" rtl="0">
              <a:lnSpc>
                <a:spcPct val="115000"/>
              </a:lnSpc>
              <a:spcBef>
                <a:spcPts val="300"/>
              </a:spcBef>
              <a:spcAft>
                <a:spcPts val="0"/>
              </a:spcAft>
              <a:buClr>
                <a:schemeClr val="dk1"/>
              </a:buClr>
              <a:buSzPts val="1100"/>
              <a:buFont typeface="Arial"/>
              <a:buNone/>
            </a:pPr>
            <a:r>
              <a:rPr lang="en" sz="1100">
                <a:latin typeface="Montserrat"/>
                <a:ea typeface="Montserrat"/>
                <a:cs typeface="Montserrat"/>
                <a:sym typeface="Montserrat"/>
              </a:rPr>
              <a:t>Conformada por 6 grupos con dos variantes de escala: cortes naturales y cuantiles, en ellos se representa el tiempo promedio entre las siguientes fechas:</a:t>
            </a:r>
            <a:endParaRPr sz="1100">
              <a:latin typeface="Montserrat"/>
              <a:ea typeface="Montserrat"/>
              <a:cs typeface="Montserrat"/>
              <a:sym typeface="Montserrat"/>
            </a:endParaRPr>
          </a:p>
          <a:p>
            <a:pPr marL="457200" lvl="0" indent="-298450" algn="l" rtl="0">
              <a:lnSpc>
                <a:spcPct val="115000"/>
              </a:lnSpc>
              <a:spcBef>
                <a:spcPts val="1200"/>
              </a:spcBef>
              <a:spcAft>
                <a:spcPts val="0"/>
              </a:spcAft>
              <a:buSzPts val="1100"/>
              <a:buFont typeface="Montserrat"/>
              <a:buAutoNum type="arabicPeriod"/>
            </a:pPr>
            <a:r>
              <a:rPr lang="en" sz="1100">
                <a:latin typeface="Montserrat"/>
                <a:ea typeface="Montserrat"/>
                <a:cs typeface="Montserrat"/>
                <a:sym typeface="Montserrat"/>
              </a:rPr>
              <a:t>Síntomas e ingreso</a:t>
            </a:r>
            <a:endParaRPr sz="110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Ingreso y resultado</a:t>
            </a:r>
            <a:endParaRPr sz="110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Ingreso y alta</a:t>
            </a:r>
            <a:endParaRPr sz="110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Ingreso y defunción</a:t>
            </a:r>
            <a:endParaRPr sz="110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Resultado y alta</a:t>
            </a:r>
            <a:endParaRPr sz="110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Resultado y defunción</a:t>
            </a:r>
            <a:endParaRPr sz="1100">
              <a:latin typeface="Montserrat"/>
              <a:ea typeface="Montserrat"/>
              <a:cs typeface="Montserrat"/>
              <a:sym typeface="Montserra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19"/>
          <p:cNvSpPr txBox="1"/>
          <p:nvPr/>
        </p:nvSpPr>
        <p:spPr>
          <a:xfrm>
            <a:off x="0" y="836150"/>
            <a:ext cx="3164700" cy="4307400"/>
          </a:xfrm>
          <a:prstGeom prst="rect">
            <a:avLst/>
          </a:prstGeom>
          <a:noFill/>
          <a:ln>
            <a:noFill/>
          </a:ln>
        </p:spPr>
        <p:txBody>
          <a:bodyPr spcFirstLastPara="1" wrap="square" lIns="228600" tIns="91425" rIns="192900" bIns="9142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Montserrat Light"/>
                <a:ea typeface="Montserrat Light"/>
                <a:cs typeface="Montserrat Light"/>
                <a:sym typeface="Montserrat Light"/>
              </a:rPr>
              <a:t>1 - ACCESIBILIDAD HOSPITALARIA</a:t>
            </a:r>
            <a:endParaRPr sz="12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000000"/>
                </a:solidFill>
                <a:latin typeface="Montserrat SemiBold"/>
                <a:ea typeface="Montserrat SemiBold"/>
                <a:cs typeface="Montserrat SemiBold"/>
                <a:sym typeface="Montserrat SemiBold"/>
              </a:rPr>
              <a:t>(escala: cortes naturales)</a:t>
            </a: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chemeClr val="dk1"/>
              </a:buClr>
              <a:buSzPts val="1100"/>
              <a:buFont typeface="Arial"/>
              <a:buNone/>
            </a:pPr>
            <a:r>
              <a:rPr lang="en" sz="1100" b="0" i="0" u="none" strike="noStrike" cap="none">
                <a:solidFill>
                  <a:schemeClr val="dk1"/>
                </a:solidFill>
                <a:latin typeface="Montserrat"/>
                <a:ea typeface="Montserrat"/>
                <a:cs typeface="Montserrat"/>
                <a:sym typeface="Montserrat"/>
              </a:rPr>
              <a:t>Se calcula a partir del número de días entre el inicio de síntomas y el ingreso a una unidad médica para ser evaluado. </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r>
              <a:rPr lang="en" sz="1100" b="0" i="0" u="none" strike="noStrike" cap="none">
                <a:solidFill>
                  <a:schemeClr val="dk1"/>
                </a:solidFill>
                <a:latin typeface="Montserrat"/>
                <a:ea typeface="Montserrat"/>
                <a:cs typeface="Montserrat"/>
                <a:sym typeface="Montserrat"/>
              </a:rPr>
              <a:t>Este indicador permite cuantificar la accesibilidad hospitalaria y contempla diversos factores, entre ellos la facilidad para llegar a una unidad médica, proximidad y comportamiento social.</a:t>
            </a:r>
            <a:endParaRPr sz="1000" b="0" i="0" u="none" strike="noStrike" cap="none">
              <a:solidFill>
                <a:srgbClr val="000000"/>
              </a:solidFill>
              <a:latin typeface="Montserrat SemiBold"/>
              <a:ea typeface="Montserrat SemiBold"/>
              <a:cs typeface="Montserrat SemiBold"/>
              <a:sym typeface="Montserrat SemiBold"/>
            </a:endParaRPr>
          </a:p>
        </p:txBody>
      </p:sp>
      <p:pic>
        <p:nvPicPr>
          <p:cNvPr id="119" name="Google Shape;119;p19"/>
          <p:cNvPicPr preferRelativeResize="0"/>
          <p:nvPr/>
        </p:nvPicPr>
        <p:blipFill rotWithShape="1">
          <a:blip r:embed="rId3">
            <a:alphaModFix/>
          </a:blip>
          <a:srcRect/>
          <a:stretch/>
        </p:blipFill>
        <p:spPr>
          <a:xfrm>
            <a:off x="3164624" y="836200"/>
            <a:ext cx="5979372" cy="4307304"/>
          </a:xfrm>
          <a:prstGeom prst="rect">
            <a:avLst/>
          </a:prstGeom>
          <a:noFill/>
          <a:ln w="9525" cap="flat" cmpd="sng">
            <a:solidFill>
              <a:srgbClr val="B7B7B7"/>
            </a:solidFill>
            <a:prstDash val="solid"/>
            <a:round/>
            <a:headEnd type="none" w="sm" len="sm"/>
            <a:tailEnd type="none" w="sm" len="sm"/>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pic>
        <p:nvPicPr>
          <p:cNvPr id="124" name="Google Shape;124;p20"/>
          <p:cNvPicPr preferRelativeResize="0"/>
          <p:nvPr/>
        </p:nvPicPr>
        <p:blipFill rotWithShape="1">
          <a:blip r:embed="rId3">
            <a:alphaModFix/>
          </a:blip>
          <a:srcRect t="9" b="9"/>
          <a:stretch/>
        </p:blipFill>
        <p:spPr>
          <a:xfrm>
            <a:off x="3163825" y="836675"/>
            <a:ext cx="5980170" cy="4306819"/>
          </a:xfrm>
          <a:prstGeom prst="rect">
            <a:avLst/>
          </a:prstGeom>
          <a:noFill/>
          <a:ln w="9525" cap="flat" cmpd="sng">
            <a:solidFill>
              <a:srgbClr val="B7B7B7"/>
            </a:solidFill>
            <a:prstDash val="solid"/>
            <a:round/>
            <a:headEnd type="none" w="sm" len="sm"/>
            <a:tailEnd type="none" w="sm" len="sm"/>
          </a:ln>
        </p:spPr>
      </p:pic>
      <p:sp>
        <p:nvSpPr>
          <p:cNvPr id="125" name="Google Shape;125;p20"/>
          <p:cNvSpPr txBox="1"/>
          <p:nvPr/>
        </p:nvSpPr>
        <p:spPr>
          <a:xfrm>
            <a:off x="0" y="836200"/>
            <a:ext cx="3164700" cy="4307400"/>
          </a:xfrm>
          <a:prstGeom prst="rect">
            <a:avLst/>
          </a:prstGeom>
          <a:noFill/>
          <a:ln>
            <a:noFill/>
          </a:ln>
        </p:spPr>
        <p:txBody>
          <a:bodyPr spcFirstLastPara="1" wrap="square" lIns="228600" tIns="91425" rIns="192900" bIns="9142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Montserrat Light"/>
                <a:ea typeface="Montserrat Light"/>
                <a:cs typeface="Montserrat Light"/>
                <a:sym typeface="Montserrat Light"/>
              </a:rPr>
              <a:t>1 - ACCESIBILIDAD HOSPITALARIA</a:t>
            </a:r>
            <a:endParaRPr sz="12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000000"/>
                </a:solidFill>
                <a:latin typeface="Montserrat SemiBold"/>
                <a:ea typeface="Montserrat SemiBold"/>
                <a:cs typeface="Montserrat SemiBold"/>
                <a:sym typeface="Montserrat SemiBold"/>
              </a:rPr>
              <a:t>(escala: </a:t>
            </a:r>
            <a:r>
              <a:rPr lang="en" sz="1000" b="0" i="0" u="none" strike="noStrike" cap="none">
                <a:solidFill>
                  <a:schemeClr val="dk1"/>
                </a:solidFill>
                <a:latin typeface="Montserrat SemiBold"/>
                <a:ea typeface="Montserrat SemiBold"/>
                <a:cs typeface="Montserrat SemiBold"/>
                <a:sym typeface="Montserrat SemiBold"/>
              </a:rPr>
              <a:t>cuantiles</a:t>
            </a:r>
            <a:r>
              <a:rPr lang="en" sz="1000" b="0" i="0" u="none" strike="noStrike" cap="none">
                <a:solidFill>
                  <a:srgbClr val="000000"/>
                </a:solidFill>
                <a:latin typeface="Montserrat SemiBold"/>
                <a:ea typeface="Montserrat SemiBold"/>
                <a:cs typeface="Montserrat SemiBold"/>
                <a:sym typeface="Montserrat SemiBold"/>
              </a:rPr>
              <a:t>)</a:t>
            </a: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chemeClr val="dk1"/>
              </a:buClr>
              <a:buSzPts val="1100"/>
              <a:buFont typeface="Arial"/>
              <a:buNone/>
            </a:pPr>
            <a:r>
              <a:rPr lang="en" sz="1100" b="0" i="0" u="none" strike="noStrike" cap="none">
                <a:solidFill>
                  <a:schemeClr val="dk1"/>
                </a:solidFill>
                <a:latin typeface="Montserrat"/>
                <a:ea typeface="Montserrat"/>
                <a:cs typeface="Montserrat"/>
                <a:sym typeface="Montserrat"/>
              </a:rPr>
              <a:t>Se calcula a partir del número de días entre el inicio de síntomas y el ingreso a una unidad médica para ser evaluado. </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r>
              <a:rPr lang="en" sz="1100" b="0" i="0" u="none" strike="noStrike" cap="none">
                <a:solidFill>
                  <a:schemeClr val="dk1"/>
                </a:solidFill>
                <a:latin typeface="Montserrat"/>
                <a:ea typeface="Montserrat"/>
                <a:cs typeface="Montserrat"/>
                <a:sym typeface="Montserrat"/>
              </a:rPr>
              <a:t>Este indicador permite cuantificar la accesibilidad hospitalaria y contempla diversos factores, entre ellos la facilidad para llegar a una unidad médica, proximidad y comportamiento social.</a:t>
            </a:r>
            <a:endParaRPr sz="1100" b="0" i="0" u="none" strike="noStrike" cap="none">
              <a:solidFill>
                <a:schemeClr val="dk1"/>
              </a:solidFill>
              <a:latin typeface="Montserrat"/>
              <a:ea typeface="Montserrat"/>
              <a:cs typeface="Montserrat"/>
              <a:sym typeface="Montserra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pic>
        <p:nvPicPr>
          <p:cNvPr id="130" name="Google Shape;130;p21"/>
          <p:cNvPicPr preferRelativeResize="0"/>
          <p:nvPr/>
        </p:nvPicPr>
        <p:blipFill rotWithShape="1">
          <a:blip r:embed="rId3">
            <a:alphaModFix/>
          </a:blip>
          <a:srcRect t="9" b="9"/>
          <a:stretch/>
        </p:blipFill>
        <p:spPr>
          <a:xfrm>
            <a:off x="3163825" y="835475"/>
            <a:ext cx="5980170" cy="4306819"/>
          </a:xfrm>
          <a:prstGeom prst="rect">
            <a:avLst/>
          </a:prstGeom>
          <a:noFill/>
          <a:ln w="9525" cap="flat" cmpd="sng">
            <a:solidFill>
              <a:srgbClr val="B7B7B7"/>
            </a:solidFill>
            <a:prstDash val="solid"/>
            <a:round/>
            <a:headEnd type="none" w="sm" len="sm"/>
            <a:tailEnd type="none" w="sm" len="sm"/>
          </a:ln>
        </p:spPr>
      </p:pic>
      <p:sp>
        <p:nvSpPr>
          <p:cNvPr id="131" name="Google Shape;131;p21"/>
          <p:cNvSpPr txBox="1"/>
          <p:nvPr/>
        </p:nvSpPr>
        <p:spPr>
          <a:xfrm>
            <a:off x="0" y="836200"/>
            <a:ext cx="3164700" cy="4307400"/>
          </a:xfrm>
          <a:prstGeom prst="rect">
            <a:avLst/>
          </a:prstGeom>
          <a:noFill/>
          <a:ln>
            <a:noFill/>
          </a:ln>
        </p:spPr>
        <p:txBody>
          <a:bodyPr spcFirstLastPara="1" wrap="square" lIns="228600" tIns="91425" rIns="192900" bIns="9142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chemeClr val="dk1"/>
              </a:buClr>
              <a:buSzPts val="1100"/>
              <a:buFont typeface="Arial"/>
              <a:buNone/>
            </a:pPr>
            <a:r>
              <a:rPr lang="en" sz="1200" b="0" i="0" u="none" strike="noStrike" cap="none">
                <a:solidFill>
                  <a:schemeClr val="dk1"/>
                </a:solidFill>
                <a:latin typeface="Montserrat Light"/>
                <a:ea typeface="Montserrat Light"/>
                <a:cs typeface="Montserrat Light"/>
                <a:sym typeface="Montserrat Light"/>
              </a:rPr>
              <a:t>2 - RESPUESTA HOSPITALARIA</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chemeClr val="dk1"/>
              </a:buClr>
              <a:buSzPts val="1100"/>
              <a:buFont typeface="Arial"/>
              <a:buNone/>
            </a:pPr>
            <a:r>
              <a:rPr lang="en" sz="1000" b="0" i="0" u="none" strike="noStrike" cap="none">
                <a:solidFill>
                  <a:schemeClr val="dk1"/>
                </a:solidFill>
                <a:latin typeface="Montserrat SemiBold"/>
                <a:ea typeface="Montserrat SemiBold"/>
                <a:cs typeface="Montserrat SemiBold"/>
                <a:sym typeface="Montserrat SemiBold"/>
              </a:rPr>
              <a:t>(escala: cortes naturales)</a:t>
            </a:r>
            <a:endParaRPr sz="12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chemeClr val="dk1"/>
                </a:solidFill>
                <a:latin typeface="Montserrat"/>
                <a:ea typeface="Montserrat"/>
                <a:cs typeface="Montserrat"/>
                <a:sym typeface="Montserrat"/>
              </a:rPr>
              <a:t>Es calculada mediante el número de días entre la fecha de ingreso a una unidad médica y la fecha en que se confirma el resultado de la prueba COVID.</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chemeClr val="dk1"/>
                </a:solidFill>
                <a:latin typeface="Montserrat"/>
                <a:ea typeface="Montserrat"/>
                <a:cs typeface="Montserrat"/>
                <a:sym typeface="Montserrat"/>
              </a:rPr>
              <a:t>Este indicador permite cuantificar la respuesta hospitalaria y</a:t>
            </a:r>
            <a:r>
              <a:rPr lang="en" sz="1100" b="0" i="0" u="none" strike="noStrike" cap="none">
                <a:solidFill>
                  <a:schemeClr val="dk1"/>
                </a:solidFill>
                <a:highlight>
                  <a:schemeClr val="lt1"/>
                </a:highlight>
                <a:latin typeface="Montserrat"/>
                <a:ea typeface="Montserrat"/>
                <a:cs typeface="Montserrat"/>
                <a:sym typeface="Montserrat"/>
              </a:rPr>
              <a:t> algunos de los factores con los que se podría asociar son: la infraestructura de las unidades de salud, la cantidad de personal, el abastecimiento de recursos y la afluencia de pacientes.</a:t>
            </a:r>
            <a:endParaRPr sz="1100" b="0" i="0" u="none" strike="noStrike" cap="none">
              <a:solidFill>
                <a:schemeClr val="dk1"/>
              </a:solidFill>
              <a:highlight>
                <a:schemeClr val="lt1"/>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pic>
        <p:nvPicPr>
          <p:cNvPr id="136" name="Google Shape;136;p22"/>
          <p:cNvPicPr preferRelativeResize="0"/>
          <p:nvPr/>
        </p:nvPicPr>
        <p:blipFill rotWithShape="1">
          <a:blip r:embed="rId3">
            <a:alphaModFix/>
          </a:blip>
          <a:srcRect t="9" b="9"/>
          <a:stretch/>
        </p:blipFill>
        <p:spPr>
          <a:xfrm>
            <a:off x="3163825" y="835713"/>
            <a:ext cx="5980170" cy="4306819"/>
          </a:xfrm>
          <a:prstGeom prst="rect">
            <a:avLst/>
          </a:prstGeom>
          <a:noFill/>
          <a:ln w="9525" cap="flat" cmpd="sng">
            <a:solidFill>
              <a:srgbClr val="B7B7B7"/>
            </a:solidFill>
            <a:prstDash val="solid"/>
            <a:round/>
            <a:headEnd type="none" w="sm" len="sm"/>
            <a:tailEnd type="none" w="sm" len="sm"/>
          </a:ln>
        </p:spPr>
      </p:pic>
      <p:sp>
        <p:nvSpPr>
          <p:cNvPr id="137" name="Google Shape;137;p22"/>
          <p:cNvSpPr txBox="1"/>
          <p:nvPr/>
        </p:nvSpPr>
        <p:spPr>
          <a:xfrm>
            <a:off x="0" y="836200"/>
            <a:ext cx="3164700" cy="4307400"/>
          </a:xfrm>
          <a:prstGeom prst="rect">
            <a:avLst/>
          </a:prstGeom>
          <a:noFill/>
          <a:ln>
            <a:noFill/>
          </a:ln>
        </p:spPr>
        <p:txBody>
          <a:bodyPr spcFirstLastPara="1" wrap="square" lIns="228600" tIns="91425" rIns="192900" bIns="9142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Montserrat Light"/>
                <a:ea typeface="Montserrat Light"/>
                <a:cs typeface="Montserrat Light"/>
                <a:sym typeface="Montserrat Light"/>
              </a:rPr>
              <a:t>2 - RESPUESTA HOSPITALARIA</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SemiBold"/>
                <a:ea typeface="Montserrat SemiBold"/>
                <a:cs typeface="Montserrat SemiBold"/>
                <a:sym typeface="Montserrat SemiBold"/>
              </a:rPr>
              <a:t>(escala: cuantiles)</a:t>
            </a:r>
            <a:endParaRPr sz="12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chemeClr val="dk1"/>
              </a:buClr>
              <a:buSzPts val="1100"/>
              <a:buFont typeface="Arial"/>
              <a:buNone/>
            </a:pPr>
            <a:r>
              <a:rPr lang="en" sz="1100" b="0" i="0" u="none" strike="noStrike" cap="none">
                <a:solidFill>
                  <a:schemeClr val="dk1"/>
                </a:solidFill>
                <a:latin typeface="Montserrat"/>
                <a:ea typeface="Montserrat"/>
                <a:cs typeface="Montserrat"/>
                <a:sym typeface="Montserrat"/>
              </a:rPr>
              <a:t>Es calculada mediante el número de días entre la fecha de ingreso a una unidad médica y la fecha en que se confirma el resultado de la prueba COVID.</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r>
              <a:rPr lang="en" sz="1100" b="0" i="0" u="none" strike="noStrike" cap="none">
                <a:solidFill>
                  <a:schemeClr val="dk1"/>
                </a:solidFill>
                <a:latin typeface="Montserrat"/>
                <a:ea typeface="Montserrat"/>
                <a:cs typeface="Montserrat"/>
                <a:sym typeface="Montserrat"/>
              </a:rPr>
              <a:t>Este indicador permite cuantificar la respuesta hospitalaria y</a:t>
            </a:r>
            <a:r>
              <a:rPr lang="en" sz="1100" b="0" i="0" u="none" strike="noStrike" cap="none">
                <a:solidFill>
                  <a:schemeClr val="dk1"/>
                </a:solidFill>
                <a:highlight>
                  <a:schemeClr val="lt1"/>
                </a:highlight>
                <a:latin typeface="Montserrat"/>
                <a:ea typeface="Montserrat"/>
                <a:cs typeface="Montserrat"/>
                <a:sym typeface="Montserrat"/>
              </a:rPr>
              <a:t> algunos de los factores con los que se podría asociar son: la infraestructura de las unidades de salud, la cantidad de personal, el abastecimiento de recursos y la afluencia de pacientes.</a:t>
            </a:r>
            <a:endParaRPr sz="1100" b="0" i="0" u="none" strike="noStrike" cap="none">
              <a:solidFill>
                <a:schemeClr val="dk1"/>
              </a:solidFill>
              <a:latin typeface="Montserrat"/>
              <a:ea typeface="Montserrat"/>
              <a:cs typeface="Montserrat"/>
              <a:sym typeface="Montserrat"/>
            </a:endParaRPr>
          </a:p>
        </p:txBody>
      </p:sp>
    </p:spTree>
  </p:cSld>
  <p:clrMapOvr>
    <a:masterClrMapping/>
  </p:clrMapOvr>
</p:sld>
</file>

<file path=ppt/theme/theme1.xml><?xml version="1.0" encoding="utf-8"?>
<a:theme xmlns:a="http://schemas.openxmlformats.org/drawingml/2006/main" name="Tema de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1912</Words>
  <Application>Microsoft Office PowerPoint</Application>
  <PresentationFormat>Presentación en pantalla (16:9)</PresentationFormat>
  <Paragraphs>245</Paragraphs>
  <Slides>22</Slides>
  <Notes>22</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22</vt:i4>
      </vt:variant>
    </vt:vector>
  </HeadingPairs>
  <TitlesOfParts>
    <vt:vector size="27" baseType="lpstr">
      <vt:lpstr>Montserrat Light</vt:lpstr>
      <vt:lpstr>Montserrat</vt:lpstr>
      <vt:lpstr>Arial</vt:lpstr>
      <vt:lpstr>Montserrat SemiBold</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cp:lastModifiedBy>Daniela Alvarado</cp:lastModifiedBy>
  <cp:revision>1</cp:revision>
  <dcterms:modified xsi:type="dcterms:W3CDTF">2021-08-06T21:59:09Z</dcterms:modified>
</cp:coreProperties>
</file>