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 name="Google Shape;19;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1" name="Google Shape;31;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4" name="Google Shape;34;p5"/>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Light"/>
              <a:buNone/>
              <a:defRPr sz="44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803"/>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Light"/>
                <a:ea typeface="Montserrat Light"/>
                <a:cs typeface="Montserrat Light"/>
                <a:sym typeface="Montserrat Light"/>
              </a:rPr>
              <a:t>Tiempo de atención hospitalaria ante Covid-19 </a:t>
            </a:r>
            <a:endParaRPr sz="3600" b="0" i="0" u="none" strike="noStrike" cap="non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lang="en" sz="1100" b="0" i="0" u="none" strike="noStrike" cap="none">
                <a:solidFill>
                  <a:schemeClr val="dk1"/>
                </a:solidFill>
                <a:latin typeface="Montserrat"/>
                <a:ea typeface="Montserrat"/>
                <a:cs typeface="Montserrat"/>
                <a:sym typeface="Montserrat"/>
              </a:rPr>
              <a:t>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lang="en" sz="1100" b="0" i="0" u="none" strike="noStrike" cap="non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lang="en" sz="1100" b="0" i="0" u="none" strike="noStrike" cap="none">
                <a:solidFill>
                  <a:schemeClr val="dk1"/>
                </a:solidFill>
                <a:latin typeface="Montserrat"/>
                <a:ea typeface="Montserrat"/>
                <a:cs typeface="Montserrat"/>
                <a:sym typeface="Montserrat"/>
              </a:rPr>
              <a:t>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lang="en" sz="1100" b="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lang="en" sz="1100" b="0" i="0" u="none" strike="noStrike" cap="none">
                <a:solidFill>
                  <a:schemeClr val="dk1"/>
                </a:solidFill>
                <a:latin typeface="Montserrat"/>
                <a:ea typeface="Montserrat"/>
                <a:cs typeface="Montserrat"/>
                <a:sym typeface="Montserrat"/>
              </a:rPr>
              <a:t>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lang="en" sz="1100" b="0" i="0" u="none" strike="noStrike" cap="non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lang="en" sz="1100" b="0" i="0" u="none" strike="noStrike" cap="non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lang="en" sz="1100" b="0" i="0" u="none" strike="noStrike" cap="none">
                <a:solidFill>
                  <a:schemeClr val="dk1"/>
                </a:solidFill>
                <a:latin typeface="Montserrat"/>
                <a:ea typeface="Montserrat"/>
                <a:cs typeface="Montserrat"/>
                <a:sym typeface="Montserrat"/>
              </a:rPr>
              <a:t>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lang="en" sz="1000" b="0" i="0" u="none" strike="noStrike" cap="none">
                <a:solidFill>
                  <a:schemeClr val="dk1"/>
                </a:solidFill>
                <a:latin typeface="Montserrat"/>
                <a:ea typeface="Montserrat"/>
                <a:cs typeface="Montserrat"/>
                <a:sym typeface="Montserrat"/>
              </a:rPr>
              <a:t>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lang="en" sz="1200" b="0" i="0" u="none" strike="noStrike" cap="non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lang="en" sz="1000" b="0" i="0" u="none" strike="noStrike" cap="none">
                <a:solidFill>
                  <a:schemeClr val="dk1"/>
                </a:solidFill>
                <a:latin typeface="Montserrat"/>
                <a:ea typeface="Montserrat"/>
                <a:cs typeface="Montserrat"/>
                <a:sym typeface="Montserrat"/>
              </a:rPr>
              <a:t>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II</a:t>
            </a:r>
            <a:endParaRPr sz="2600" i="0" u="none" strike="noStrike" cap="non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r>
              <a:rPr lang="en" sz="1000" b="0" i="0" u="none" strike="noStrike" cap="none">
                <a:solidFill>
                  <a:schemeClr val="dk1"/>
                </a:solidFill>
                <a:latin typeface="Montserrat SemiBold"/>
                <a:ea typeface="Montserrat SemiBold"/>
                <a:cs typeface="Montserrat SemiBold"/>
                <a:sym typeface="Montserrat SemiBold"/>
              </a:rPr>
              <a:t>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lang="en" sz="1000" b="0" i="0" u="none" strike="noStrike" cap="non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lang="en" sz="1000" b="0" i="0" u="none" strike="noStrike" cap="none">
                <a:solidFill>
                  <a:schemeClr val="dk1"/>
                </a:solidFill>
                <a:latin typeface="Montserrat"/>
                <a:ea typeface="Montserrat"/>
                <a:cs typeface="Montserrat"/>
                <a:sym typeface="Montserrat"/>
              </a:rPr>
              <a:t>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por semana epidemiológica</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lang="en" sz="1100" b="0" i="0" u="none" strike="noStrike" cap="non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lang="en" sz="1100" b="0" i="0" u="none" strike="noStrike" cap="non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evolución</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lang="en" sz="1100" b="0" i="0" u="none" strike="noStrike" cap="non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lang="en" sz="1100" b="0" i="0" u="none" strike="noStrike" cap="non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lang="en" sz="1100" b="0" i="0" u="none" strike="noStrike" cap="none">
                <a:solidFill>
                  <a:schemeClr val="dk1"/>
                </a:solidFill>
                <a:latin typeface="Montserrat"/>
                <a:ea typeface="Montserrat"/>
                <a:cs typeface="Montserrat"/>
                <a:sym typeface="Montserrat"/>
              </a:rPr>
              <a:t>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a:stretch/>
        </p:blipFill>
        <p:spPr>
          <a:xfrm>
            <a:off x="3164700" y="837274"/>
            <a:ext cx="5980175" cy="4305261"/>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a:stretch/>
        </p:blipFill>
        <p:spPr>
          <a:xfrm>
            <a:off x="3163825" y="836456"/>
            <a:ext cx="5980170" cy="4307007"/>
          </a:xfrm>
          <a:prstGeom prst="rect">
            <a:avLst/>
          </a:prstGeom>
          <a:noFill/>
          <a:ln>
            <a:noFill/>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t>
            </a:r>
            <a:br>
              <a:rPr lang="en" sz="1200" b="0" i="0" u="none" strike="noStrike" cap="none">
                <a:solidFill>
                  <a:schemeClr val="dk1"/>
                </a:solidFill>
                <a:latin typeface="Montserrat Light"/>
                <a:ea typeface="Montserrat Light"/>
                <a:cs typeface="Montserrat Light"/>
                <a:sym typeface="Montserrat Light"/>
              </a:rPr>
            </a:br>
            <a:r>
              <a:rPr lang="en" sz="1200" b="0" i="0" u="none" strike="noStrike" cap="none">
                <a:solidFill>
                  <a:schemeClr val="dk1"/>
                </a:solidFill>
                <a:latin typeface="Montserrat Light"/>
                <a:ea typeface="Montserrat Light"/>
                <a:cs typeface="Montserrat Light"/>
                <a:sym typeface="Montserrat Light"/>
              </a:rPr>
              <a:t>NO AMBULATORIOS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lvl="0">
              <a:buSzPts val="1200"/>
            </a:pPr>
            <a:r>
              <a:rPr lang="es-ES" sz="1200">
                <a:latin typeface="Montserrat Light" panose="00000400000000000000"/>
                <a:ea typeface="Montserrat Light" panose="00000400000000000000"/>
                <a:cs typeface="Montserrat Light" panose="00000400000000000000"/>
                <a:sym typeface="Montserrat Light" panose="00000400000000000000"/>
              </a:rPr>
              <a:t>RESPUESTA HOSPITALARIA </a:t>
            </a:r>
            <a:br>
              <a:rPr lang="es-ES" sz="1200">
                <a:latin typeface="Montserrat Light" panose="00000400000000000000"/>
                <a:ea typeface="Montserrat Light" panose="00000400000000000000"/>
                <a:cs typeface="Montserrat Light" panose="00000400000000000000"/>
                <a:sym typeface="Montserrat Light" panose="00000400000000000000"/>
              </a:rPr>
            </a:br>
            <a:r>
              <a:rPr lang="es-ES" sz="1200">
                <a:latin typeface="Montserrat Light" panose="00000400000000000000"/>
                <a:ea typeface="Montserrat Light" panose="00000400000000000000"/>
                <a:cs typeface="Montserrat Light" panose="00000400000000000000"/>
                <a:sym typeface="Montserrat Light" panose="00000400000000000000"/>
              </a:rPr>
              <a:t>NO AMBULATORIOS</a:t>
            </a:r>
          </a:p>
          <a:p>
            <a:pPr lvl="0">
              <a:buSzPts val="1000"/>
            </a:pPr>
            <a:r>
              <a:rPr lang="es-ES" sz="1000">
                <a:latin typeface="Montserrat SemiBold" panose="00000700000000000000"/>
                <a:ea typeface="Montserrat SemiBold" panose="00000700000000000000"/>
                <a:cs typeface="Montserrat SemiBold" panose="00000700000000000000"/>
                <a:sym typeface="Montserrat SemiBold" panose="00000700000000000000"/>
              </a:rPr>
              <a:t>(Personas positivas a COVID-19</a:t>
            </a:r>
            <a:r>
              <a:rPr lang="es-ES" altLang="en-GB" sz="1000">
                <a:latin typeface="Montserrat SemiBold" panose="00000700000000000000"/>
                <a:ea typeface="Montserrat SemiBold" panose="00000700000000000000"/>
                <a:cs typeface="Montserrat SemiBold" panose="00000700000000000000"/>
                <a:sym typeface="Montserrat SemiBold" panose="00000700000000000000"/>
              </a:rPr>
              <a:t> </a:t>
            </a:r>
            <a:r>
              <a:rPr lang="es-ES" sz="1000">
                <a:latin typeface="Montserrat SemiBold" panose="00000700000000000000"/>
                <a:ea typeface="Montserrat SemiBold" panose="00000700000000000000"/>
                <a:cs typeface="Montserrat SemiBold" panose="00000700000000000000"/>
                <a:sym typeface="Montserrat SemiBold" panose="00000700000000000000"/>
              </a:rPr>
              <a:t>hospitalizadas)</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200"/>
            </a:pPr>
            <a:r>
              <a:rPr lang="es-ES" sz="1000">
                <a:solidFill>
                  <a:srgbClr val="980000"/>
                </a:solidFill>
                <a:latin typeface="Montserrat SemiBold" panose="00000700000000000000"/>
                <a:ea typeface="Montserrat SemiBold" panose="00000700000000000000"/>
                <a:cs typeface="Montserrat SemiBold" panose="00000700000000000000"/>
                <a:sym typeface="Montserrat SemiBold" panose="00000700000000000000"/>
              </a:rPr>
              <a:t>Datos por semana epidemiológica</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000"/>
            </a:pPr>
            <a:endParaRPr lang="es-ES" sz="1000">
              <a:latin typeface="Montserrat SemiBold" panose="00000700000000000000"/>
              <a:ea typeface="Montserrat SemiBold" panose="00000700000000000000"/>
              <a:cs typeface="Montserrat SemiBold" panose="00000700000000000000"/>
              <a:sym typeface="Montserrat SemiBold" panose="00000700000000000000"/>
            </a:endParaRPr>
          </a:p>
          <a:p>
            <a:pPr lvl="0">
              <a:buSzPts val="1100"/>
            </a:pPr>
            <a:r>
              <a:rPr lang="es-ES" sz="1000">
                <a:latin typeface="Montserrat" panose="02000505000000020004"/>
                <a:ea typeface="Montserrat" panose="02000505000000020004"/>
                <a:cs typeface="Montserrat" panose="02000505000000020004"/>
                <a:sym typeface="Montserrat" panose="02000505000000020004"/>
              </a:rPr>
              <a:t>Se representa la dinámica semanal de la respuesta hospitalaria calculada a partir de la fecha de ingreso de un paciente hospitalizado a una unidad médica y la fecha en que se confirma el resultado de la prueba COVID.</a:t>
            </a:r>
          </a:p>
          <a:p>
            <a:pPr lvl="0">
              <a:buSzPts val="1100"/>
            </a:pPr>
            <a:r>
              <a:rPr lang="es-ES" sz="1000">
                <a:latin typeface="Montserrat" panose="02000505000000020004"/>
                <a:ea typeface="Montserrat" panose="02000505000000020004"/>
                <a:cs typeface="Montserrat" panose="02000505000000020004"/>
                <a:sym typeface="Montserrat" panose="02000505000000020004"/>
              </a:rPr>
              <a:t>Permite visualizar la evolución de la respuesta hospitalaria con respecto a personas hospitalizadas durante la pandemia.</a:t>
            </a:r>
          </a:p>
          <a:p>
            <a:pPr lvl="0">
              <a:buSzPts val="1100"/>
            </a:pPr>
            <a:endParaRPr lang="es-ES" sz="1000">
              <a:highlight>
                <a:srgbClr val="FFFF00"/>
              </a:highlight>
              <a:latin typeface="Montserrat" panose="02000505000000020004"/>
              <a:ea typeface="Montserrat" panose="02000505000000020004"/>
              <a:cs typeface="Montserrat" panose="02000505000000020004"/>
              <a:sym typeface="Montserrat" panose="02000505000000020004"/>
            </a:endParaRPr>
          </a:p>
          <a:p>
            <a:pPr lvl="0">
              <a:buSzPts val="800"/>
            </a:pPr>
            <a:r>
              <a:rPr lang="es-ES" sz="900" b="1">
                <a:latin typeface="Montserrat" panose="02000505000000020004"/>
                <a:ea typeface="Montserrat" panose="02000505000000020004"/>
                <a:cs typeface="Montserrat" panose="02000505000000020004"/>
                <a:sym typeface="Montserrat" panose="02000505000000020004"/>
              </a:rPr>
              <a:t>Nota: </a:t>
            </a:r>
            <a:r>
              <a:rPr lang="es-ES" sz="900">
                <a:latin typeface="Montserrat" panose="02000505000000020004"/>
                <a:ea typeface="Montserrat" panose="02000505000000020004"/>
                <a:cs typeface="Montserrat" panose="02000505000000020004"/>
                <a:sym typeface="Montserrat" panose="02000505000000020004"/>
              </a:rPr>
              <a:t>Se omiten las dos semanas más recientes debido al atraso en el registro de los datos</a:t>
            </a:r>
          </a:p>
          <a:p>
            <a:pPr lvl="0">
              <a:buSzPts val="1000"/>
            </a:pPr>
            <a:endParaRPr lang="es-ES" sz="900">
              <a:latin typeface="Montserrat" panose="02000505000000020004"/>
              <a:ea typeface="Montserrat" panose="02000505000000020004"/>
              <a:cs typeface="Montserrat" panose="02000505000000020004"/>
              <a:sym typeface="Montserrat" panose="02000505000000020004"/>
            </a:endParaRPr>
          </a:p>
          <a:p>
            <a:pPr lvl="0">
              <a:buSzPts val="1000"/>
            </a:pPr>
            <a:r>
              <a:rPr lang="es-ES" sz="900" b="1">
                <a:latin typeface="Montserrat" panose="02000505000000020004"/>
                <a:ea typeface="Montserrat" panose="02000505000000020004"/>
                <a:cs typeface="Montserrat" panose="02000505000000020004"/>
                <a:sym typeface="Montserrat" panose="02000505000000020004"/>
              </a:rPr>
              <a:t>Fe de erratas del 11 de agosto de 2021:</a:t>
            </a:r>
          </a:p>
          <a:p>
            <a:pPr lvl="0">
              <a:buSzPts val="1000"/>
            </a:pPr>
            <a:r>
              <a:rPr lang="es-ES" sz="900">
                <a:latin typeface="Montserrat" panose="02000505000000020004"/>
                <a:ea typeface="Montserrat" panose="02000505000000020004"/>
                <a:cs typeface="Montserrat" panose="02000505000000020004"/>
                <a:sym typeface="Montserrat" panose="02000505000000020004"/>
              </a:rPr>
              <a:t>La nota del mapa hace referencia al uso del promedio por jurisdicción en municipios con menos de tres casos ambulatorios. Lo correcto es: "En los municipios con menos de 3 hospitalizaciones se utilizó el promedio por jurisdicción sanitaria."</a:t>
            </a:r>
            <a:endParaRPr lang="es-ES" sz="900" dirty="0">
              <a:latin typeface="Montserrat" panose="02000505000000020004"/>
              <a:ea typeface="Montserrat" panose="02000505000000020004"/>
              <a:cs typeface="Montserrat" panose="02000505000000020004"/>
              <a:sym typeface="Montserrat" panose="02000505000000020004"/>
            </a:endParaRPr>
          </a:p>
        </p:txBody>
      </p:sp>
      <p:pic>
        <p:nvPicPr>
          <p:cNvPr id="215" name="Google Shape;215;p35"/>
          <p:cNvPicPr preferRelativeResize="0"/>
          <p:nvPr/>
        </p:nvPicPr>
        <p:blipFill rotWithShape="1">
          <a:blip r:embed="rId3">
            <a:alphaModFix/>
          </a:blip>
          <a:srcRect/>
          <a:stretch/>
        </p:blipFill>
        <p:spPr>
          <a:xfrm>
            <a:off x="3164700" y="837256"/>
            <a:ext cx="5980175" cy="43052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"210526COVID19MEXICOTOT"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a:t>
            </a:r>
            <a:endParaRPr sz="2600" i="0" u="none" strike="noStrike" cap="none">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cortes naturales)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lang="en" sz="1100" b="0" i="0" u="none" strike="noStrike" cap="non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lang="en" sz="1100" b="0" i="0" u="none" strike="noStrike" cap="non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lang="en" sz="1100" b="0" i="0" u="none" strike="noStrike" cap="none">
                <a:solidFill>
                  <a:schemeClr val="dk1"/>
                </a:solidFill>
                <a:latin typeface="Montserrat"/>
                <a:ea typeface="Montserrat"/>
                <a:cs typeface="Montserrat"/>
                <a:sym typeface="Montserrat"/>
              </a:rPr>
              <a:t>.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lang="en" sz="1100" b="0" i="0" u="none" strike="noStrike" cap="non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lang="en" sz="1100" b="0" i="0" u="none" strike="noStrike" cap="non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sz="1000" b="0" i="0" u="none" strike="noStrike" cap="non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l="9" r="9"/>
          <a:stretch/>
        </p:blipFill>
        <p:spPr>
          <a:xfrm>
            <a:off x="3164624" y="836200"/>
            <a:ext cx="5979372" cy="4307302"/>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a:t>
            </a:r>
            <a:r>
              <a:rPr lang="en" sz="1000" b="0" i="0" u="none" strike="noStrike" cap="none">
                <a:solidFill>
                  <a:schemeClr val="dk1"/>
                </a:solidFill>
                <a:latin typeface="Montserrat SemiBold"/>
                <a:ea typeface="Montserrat SemiBold"/>
                <a:cs typeface="Montserrat SemiBold"/>
                <a:sym typeface="Montserrat SemiBold"/>
              </a:rPr>
              <a:t>cuantiles</a:t>
            </a:r>
            <a:r>
              <a:rPr lang="en" sz="1000" b="0" i="0" u="none" strike="noStrike" cap="none">
                <a:solidFill>
                  <a:srgbClr val="000000"/>
                </a:solidFill>
                <a:latin typeface="Montserrat SemiBold"/>
                <a:ea typeface="Montserrat SemiBold"/>
                <a:cs typeface="Montserrat SemiBold"/>
                <a:sym typeface="Montserrat SemiBold"/>
              </a:rPr>
              <a:t>)</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lang="en" sz="1100" b="0" i="0" u="none" strike="noStrike" cap="non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lang="en" sz="1100" b="0" i="0" u="none" strike="noStrike" cap="non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lang="en" sz="1100" b="0" i="0" u="none" strike="noStrike" cap="non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respuesta hospitalaria y</a:t>
            </a:r>
            <a:r>
              <a:rPr lang="en" sz="1100">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100">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1960</Words>
  <Application>Microsoft Office PowerPoint</Application>
  <PresentationFormat>Presentación en pantalla (16:9)</PresentationFormat>
  <Paragraphs>253</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Montserrat Light</vt:lpstr>
      <vt:lpstr>Montserrat</vt:lpstr>
      <vt:lpstr>Arial</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1</cp:revision>
  <dcterms:modified xsi:type="dcterms:W3CDTF">2021-08-06T21:44:00Z</dcterms:modified>
</cp:coreProperties>
</file>