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68" orient="horz"/>
        <p:guide pos="2880"/>
        <p:guide pos="687" orient="horz"/>
        <p:guide pos="288"/>
        <p:guide pos="3024" orient="horz"/>
        <p:guide pos="5472"/>
        <p:guide pos="762" orient="horz"/>
        <p:guide pos="2817"/>
        <p:guide pos="360"/>
        <p:guide pos="1172" orient="horz"/>
        <p:guide pos="4191"/>
        <p:guide pos="1657"/>
        <p:guide pos="2957"/>
        <p:guide pos="967" orient="horz"/>
        <p:guide pos="1379" orient="horz"/>
        <p:guide pos="2160" orient="horz"/>
        <p:guide pos="409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f52124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e5f521247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 name="Google Shape;19;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1" name="Google Shape;31;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rotWithShape="1">
          <a:blip r:embed="rId2">
            <a:alphaModFix/>
          </a:blip>
          <a:srcRect b="0" l="0" r="0" t="0"/>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PPT-2.jpg" id="6" name="Google Shape;6;p1"/>
          <p:cNvPicPr preferRelativeResize="0"/>
          <p:nvPr/>
        </p:nvPicPr>
        <p:blipFill rotWithShape="1">
          <a:blip r:embed="rId1">
            <a:alphaModFix/>
          </a:blip>
          <a:srcRect b="0" l="0" r="0" t="0"/>
          <a:stretch/>
        </p:blipFill>
        <p:spPr>
          <a:xfrm>
            <a:off x="1063050" y="0"/>
            <a:ext cx="6858000" cy="918557"/>
          </a:xfrm>
          <a:prstGeom prst="rect">
            <a:avLst/>
          </a:prstGeom>
          <a:noFill/>
          <a:ln>
            <a:noFill/>
          </a:ln>
        </p:spPr>
      </p:pic>
      <p:sp>
        <p:nvSpPr>
          <p:cNvPr id="7" name="Google Shape;7;p1"/>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Montserrat Light"/>
              <a:buNone/>
              <a:defRPr b="0" i="0" sz="4400" u="none" cap="none" strike="noStrike">
                <a:solidFill>
                  <a:schemeClr val="dk1"/>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arxiv.org/search/q-bio?searchtype=author&amp;query=Capistran%2C+M+A" TargetMode="External"/><Relationship Id="rId4" Type="http://schemas.openxmlformats.org/officeDocument/2006/relationships/hyperlink" Target="https://arxiv.org/search/q-bio?searchtype=author&amp;query=Capella%2C+A" TargetMode="External"/><Relationship Id="rId5" Type="http://schemas.openxmlformats.org/officeDocument/2006/relationships/hyperlink" Target="https://arxiv.org/search/q-bio?searchtype=author&amp;query=Christen%2C+J+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874925"/>
            <a:ext cx="9144000" cy="4268575"/>
          </a:xfrm>
          <a:prstGeom prst="rect">
            <a:avLst/>
          </a:prstGeom>
          <a:noFill/>
          <a:ln>
            <a:noFill/>
          </a:ln>
          <a:effectLst>
            <a:outerShdw blurRad="57150" rotWithShape="0" algn="bl" dir="5400000" dist="19050">
              <a:srgbClr val="000000">
                <a:alpha val="49803"/>
              </a:srgbClr>
            </a:outerShdw>
          </a:effectLst>
        </p:spPr>
      </p:pic>
      <p:cxnSp>
        <p:nvCxnSpPr>
          <p:cNvPr id="91" name="Google Shape;91;p14"/>
          <p:cNvCxnSpPr/>
          <p:nvPr/>
        </p:nvCxnSpPr>
        <p:spPr>
          <a:xfrm>
            <a:off x="773000" y="762275"/>
            <a:ext cx="0" cy="756300"/>
          </a:xfrm>
          <a:prstGeom prst="straightConnector1">
            <a:avLst/>
          </a:prstGeom>
          <a:noFill/>
          <a:ln cap="flat" cmpd="sng" w="9525">
            <a:solidFill>
              <a:srgbClr val="FFFFFF"/>
            </a:solidFill>
            <a:prstDash val="solid"/>
            <a:round/>
            <a:headEnd len="sm" w="sm" type="none"/>
            <a:tailEnd len="sm" w="sm" type="none"/>
          </a:ln>
        </p:spPr>
      </p:cxnSp>
      <p:sp>
        <p:nvSpPr>
          <p:cNvPr id="92" name="Google Shape;92;p14"/>
          <p:cNvSpPr txBox="1"/>
          <p:nvPr/>
        </p:nvSpPr>
        <p:spPr>
          <a:xfrm>
            <a:off x="816825" y="1736550"/>
            <a:ext cx="7211400" cy="1670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 sz="3600" u="none" cap="none" strike="noStrike">
                <a:solidFill>
                  <a:srgbClr val="990000"/>
                </a:solidFill>
                <a:latin typeface="Montserrat Light"/>
                <a:ea typeface="Montserrat Light"/>
                <a:cs typeface="Montserrat Light"/>
                <a:sym typeface="Montserrat Light"/>
              </a:rPr>
              <a:t>Tiempo de atención hospitalaria ante Covid-19 </a:t>
            </a:r>
            <a:endParaRPr b="0" i="0" sz="3600" u="none" cap="none" strike="noStrik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3" name="Google Shape;143;p2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b="0" i="0" lang="en" sz="1100" u="none" cap="none" strike="noStrike">
                <a:solidFill>
                  <a:schemeClr val="dk1"/>
                </a:solidFill>
                <a:latin typeface="Montserrat"/>
                <a:ea typeface="Montserrat"/>
                <a:cs typeface="Montserrat"/>
                <a:sym typeface="Montserrat"/>
              </a:rPr>
              <a:t>l número de días entre el ingreso de un paciente positivo a COVID a una unidad de salud</a:t>
            </a:r>
            <a:r>
              <a:rPr b="1" i="0" lang="en" sz="1100" u="none" cap="none" strike="noStrike">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y la fecha en que es dado de alta.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b="0" i="0" lang="en" sz="1100" u="none" cap="none" strike="noStrik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b="0" i="0" lang="en" sz="1100" u="none" cap="none" strike="noStrike">
                <a:solidFill>
                  <a:schemeClr val="dk1"/>
                </a:solidFill>
                <a:latin typeface="Montserrat"/>
                <a:ea typeface="Montserrat"/>
                <a:cs typeface="Montserrat"/>
                <a:sym typeface="Montserrat"/>
              </a:rPr>
              <a:t> los pacientes COVID hospitalizados.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00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9" name="Google Shape;149;p2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55" name="Google Shape;155;p2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a:t>
            </a:r>
            <a:r>
              <a:rPr lang="en" sz="1200">
                <a:solidFill>
                  <a:schemeClr val="dk1"/>
                </a:solidFill>
                <a:latin typeface="Montserrat Light"/>
                <a:ea typeface="Montserrat Light"/>
                <a:cs typeface="Montserrat Light"/>
                <a:sym typeface="Montserrat Light"/>
              </a:rPr>
              <a:t>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b="0" i="0" lang="en" sz="1100" u="none" cap="none" strike="noStrike">
                <a:solidFill>
                  <a:schemeClr val="dk1"/>
                </a:solidFill>
                <a:latin typeface="Montserrat"/>
                <a:ea typeface="Montserrat"/>
                <a:cs typeface="Montserrat"/>
                <a:sym typeface="Montserrat"/>
              </a:rPr>
              <a:t> promedio de estancia hospitalaria de los pacientes COVID que fallecen.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b="0" i="0" lang="en" sz="1100" u="none" cap="none" strike="noStrik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b="0" i="0" lang="en" sz="1100" u="none" cap="none" strike="noStrik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61" name="Google Shape;161;p26"/>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67" name="Google Shape;167;p27"/>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b="0" i="0" lang="en" sz="1100" u="none" cap="none" strike="noStrike">
                <a:solidFill>
                  <a:schemeClr val="dk1"/>
                </a:solidFill>
                <a:latin typeface="Montserrat"/>
                <a:ea typeface="Montserrat"/>
                <a:cs typeface="Montserrat"/>
                <a:sym typeface="Montserrat"/>
              </a:rPr>
              <a:t>obtención de resultados en las unidades de salud que atienden pacientes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b="0" i="0" lang="en" sz="1000" u="none" cap="none" strike="noStrike">
                <a:solidFill>
                  <a:schemeClr val="dk1"/>
                </a:solidFill>
                <a:latin typeface="Montserrat"/>
                <a:ea typeface="Montserrat"/>
                <a:cs typeface="Montserrat"/>
                <a:sym typeface="Montserrat"/>
              </a:rPr>
              <a:t>alta hospitalaria.</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73" name="Google Shape;173;p28"/>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79" name="Google Shape;179;p29"/>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b="0" i="0" lang="en" sz="1200" u="none" cap="none" strike="noStrik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b="0" i="0" lang="en" sz="1000" u="none" cap="none" strike="noStrike">
                <a:solidFill>
                  <a:schemeClr val="dk1"/>
                </a:solidFill>
                <a:latin typeface="Montserrat"/>
                <a:ea typeface="Montserrat"/>
                <a:cs typeface="Montserrat"/>
                <a:sym typeface="Montserrat"/>
              </a:rPr>
              <a:t> después del fallecimiento del paciente.</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85" name="Google Shape;185;p3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311700" y="1152475"/>
            <a:ext cx="85425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t/>
            </a:r>
            <a:endParaRPr sz="1100">
              <a:latin typeface="Montserrat"/>
              <a:ea typeface="Montserrat"/>
              <a:cs typeface="Montserrat"/>
              <a:sym typeface="Montserrat"/>
            </a:endParaRPr>
          </a:p>
          <a:p>
            <a:pPr indent="0" lvl="0" marL="0" rtl="0" algn="l">
              <a:lnSpc>
                <a:spcPct val="100000"/>
              </a:lnSpc>
              <a:spcBef>
                <a:spcPts val="1200"/>
              </a:spcBef>
              <a:spcAft>
                <a:spcPts val="0"/>
              </a:spcAft>
              <a:buSzPts val="3200"/>
              <a:buNone/>
            </a:pPr>
            <a:r>
              <a:t/>
            </a:r>
            <a:endParaRPr/>
          </a:p>
        </p:txBody>
      </p:sp>
      <p:sp>
        <p:nvSpPr>
          <p:cNvPr id="191" name="Google Shape;191;p31"/>
          <p:cNvSpPr txBox="1"/>
          <p:nvPr/>
        </p:nvSpPr>
        <p:spPr>
          <a:xfrm>
            <a:off x="233800" y="1119725"/>
            <a:ext cx="86205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II</a:t>
            </a:r>
            <a:endParaRPr i="0" sz="2600" u="none" cap="none" strike="noStrik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197" name="Google Shape;197;p3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r>
              <a:rPr b="0" i="0" lang="en" sz="1000" u="none" cap="none" strike="noStrike">
                <a:solidFill>
                  <a:schemeClr val="dk1"/>
                </a:solidFill>
                <a:latin typeface="Montserrat SemiBold"/>
                <a:ea typeface="Montserrat SemiBold"/>
                <a:cs typeface="Montserrat SemiBold"/>
                <a:sym typeface="Montserrat SemiBold"/>
              </a:rPr>
              <a:t>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la respuesta hospitalaria en pacientes ambulatorios.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b="0" i="0" lang="en" sz="1000" u="none" cap="none" strike="noStrik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b="0" i="0" lang="en" sz="1000" u="none" cap="none" strike="noStrike">
                <a:solidFill>
                  <a:schemeClr val="dk1"/>
                </a:solidFill>
                <a:latin typeface="Montserrat"/>
                <a:ea typeface="Montserrat"/>
                <a:cs typeface="Montserrat"/>
                <a:sym typeface="Montserrat"/>
              </a:rPr>
              <a:t>antes de ingresar a la unidad de salud.</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idx="1" type="body"/>
          </p:nvPr>
        </p:nvSpPr>
        <p:spPr>
          <a:xfrm>
            <a:off x="156325" y="632475"/>
            <a:ext cx="8668800" cy="4268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a:t>
            </a:r>
            <a:r>
              <a:rPr lang="en" sz="1100">
                <a:latin typeface="Montserrat"/>
                <a:ea typeface="Montserrat"/>
                <a:cs typeface="Montserrat"/>
                <a:sym typeface="Montserrat"/>
              </a:rPr>
              <a:t>SARS-CoV-2</a:t>
            </a:r>
            <a:r>
              <a:rPr lang="en" sz="1100">
                <a:latin typeface="Montserrat"/>
                <a:ea typeface="Montserrat"/>
                <a:cs typeface="Montserrat"/>
                <a:sym typeface="Montserrat"/>
              </a:rPr>
              <a:t> así como la probabilidad de complicaciones en pacientes; que a su vez conlleven a un aumento en el requerimiento de cuidados intensivos y la saturación de las capacidades hospitalarias </a:t>
            </a:r>
            <a:r>
              <a:rPr baseline="30000" lang="en" sz="11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a:t>
            </a:r>
            <a:r>
              <a:rPr lang="en" sz="1100">
                <a:latin typeface="Montserrat"/>
                <a:ea typeface="Montserrat"/>
                <a:cs typeface="Montserrat"/>
                <a:sym typeface="Montserrat"/>
              </a:rPr>
              <a:t>en </a:t>
            </a:r>
            <a:r>
              <a:rPr lang="en" sz="1100">
                <a:latin typeface="Montserrat"/>
                <a:ea typeface="Montserrat"/>
                <a:cs typeface="Montserrat"/>
                <a:sym typeface="Montserrat"/>
              </a:rPr>
              <a:t>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a:t>
            </a:r>
            <a:r>
              <a:rPr lang="en" sz="1100">
                <a:solidFill>
                  <a:srgbClr val="000000"/>
                </a:solidFill>
                <a:latin typeface="Montserrat"/>
                <a:ea typeface="Montserrat"/>
                <a:cs typeface="Montserrat"/>
                <a:sym typeface="Montserrat"/>
              </a:rPr>
              <a:t>cuantificar</a:t>
            </a:r>
            <a:r>
              <a:rPr lang="en" sz="1100">
                <a:solidFill>
                  <a:srgbClr val="000000"/>
                </a:solidFill>
                <a:latin typeface="Montserrat"/>
                <a:ea typeface="Montserrat"/>
                <a:cs typeface="Montserrat"/>
                <a:sym typeface="Montserrat"/>
              </a:rPr>
              <a:t> tiempos de atención hospitalaria que reciben las personas con síntomas de COVID-19. Dichos indicadores son relativos a las siguientes características: accesibilidad al hospital, entrega de resultados y</a:t>
            </a:r>
            <a:r>
              <a:rPr lang="en" sz="1100">
                <a:solidFill>
                  <a:srgbClr val="000000"/>
                </a:solidFill>
                <a:latin typeface="Montserrat"/>
                <a:ea typeface="Montserrat"/>
                <a:cs typeface="Montserrat"/>
                <a:sym typeface="Montserrat"/>
              </a:rPr>
              <a:t> período de atención.</a:t>
            </a:r>
            <a:endParaRPr sz="1100">
              <a:solidFill>
                <a:srgbClr val="000000"/>
              </a:solidFill>
              <a:latin typeface="Montserrat"/>
              <a:ea typeface="Montserrat"/>
              <a:cs typeface="Montserrat"/>
              <a:sym typeface="Montserrat"/>
            </a:endParaRPr>
          </a:p>
          <a:p>
            <a:pPr indent="0" lvl="0" marL="0" rtl="0" algn="l">
              <a:lnSpc>
                <a:spcPct val="115000"/>
              </a:lnSpc>
              <a:spcBef>
                <a:spcPts val="300"/>
              </a:spcBef>
              <a:spcAft>
                <a:spcPts val="0"/>
              </a:spcAft>
              <a:buSzPts val="3200"/>
              <a:buNone/>
            </a:pPr>
            <a:r>
              <a:t/>
            </a:r>
            <a:endParaRPr sz="1100">
              <a:solidFill>
                <a:srgbClr val="000000"/>
              </a:solidFill>
              <a:latin typeface="Montserrat"/>
              <a:ea typeface="Montserrat"/>
              <a:cs typeface="Montserrat"/>
              <a:sym typeface="Montserrat"/>
            </a:endParaRPr>
          </a:p>
          <a:p>
            <a:pPr indent="-260350" lvl="0" marL="457200" rtl="0" algn="l">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i="1" lang="en" sz="500">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i="1" lang="en" sz="500">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indent="-266700" lvl="0" marL="457200" rtl="0" algn="l">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i="1" lang="en" sz="500">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indent="0" lvl="0" marL="0" rtl="0" algn="l">
              <a:lnSpc>
                <a:spcPct val="115000"/>
              </a:lnSpc>
              <a:spcBef>
                <a:spcPts val="300"/>
              </a:spcBef>
              <a:spcAft>
                <a:spcPts val="300"/>
              </a:spcAft>
              <a:buSzPts val="3200"/>
              <a:buNone/>
            </a:pPr>
            <a:r>
              <a:t/>
            </a: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8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b="0" i="0" lang="en" sz="1100" u="none" cap="none" strike="noStrik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b="0" i="0" lang="en" sz="1100" u="none" cap="none" strike="noStrik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a:t>
            </a:r>
            <a:r>
              <a:rPr lang="en" sz="1100">
                <a:solidFill>
                  <a:schemeClr val="dk1"/>
                </a:solidFill>
                <a:latin typeface="Montserrat"/>
                <a:ea typeface="Montserrat"/>
                <a:cs typeface="Montserrat"/>
                <a:sym typeface="Montserrat"/>
              </a:rPr>
              <a:t>evolución</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b="0" i="0" lang="en" sz="1100" u="none" cap="none" strike="noStrik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b="0" i="0" lang="en" sz="1100" u="none" cap="none" strike="noStrik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b="0" i="0" lang="en" sz="1100" u="none" cap="none" strike="noStrike">
                <a:solidFill>
                  <a:schemeClr val="dk1"/>
                </a:solidFill>
                <a:latin typeface="Montserrat"/>
                <a:ea typeface="Montserrat"/>
                <a:cs typeface="Montserrat"/>
                <a:sym typeface="Montserrat"/>
              </a:rPr>
              <a:t>durante la pandemia.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Se omiten las dos semanas más recientes debido al atraso en el registro de los datos</a:t>
            </a:r>
            <a:endParaRPr b="0" i="0" sz="1300" u="none" cap="none" strike="noStrik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b="19" l="0" r="0" t="19"/>
          <a:stretch/>
        </p:blipFill>
        <p:spPr>
          <a:xfrm>
            <a:off x="3164700" y="837274"/>
            <a:ext cx="5980172" cy="430526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209" name="Google Shape;209;p3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b="19" l="0" r="0" t="19"/>
          <a:stretch/>
        </p:blipFill>
        <p:spPr>
          <a:xfrm>
            <a:off x="3164700" y="837256"/>
            <a:ext cx="5980172" cy="4305278"/>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 type="body"/>
          </p:nvPr>
        </p:nvSpPr>
        <p:spPr>
          <a:xfrm>
            <a:off x="0" y="875050"/>
            <a:ext cx="9144000" cy="42684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a:t>
            </a:r>
            <a:r>
              <a:rPr lang="en" sz="1100">
                <a:latin typeface="Montserrat"/>
                <a:ea typeface="Montserrat"/>
                <a:cs typeface="Montserrat"/>
                <a:sym typeface="Montserrat"/>
              </a:rPr>
              <a:t>odos los pacientes que presentaron síntomas de COVID-19</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 type="body"/>
          </p:nvPr>
        </p:nvSpPr>
        <p:spPr>
          <a:xfrm>
            <a:off x="0" y="877825"/>
            <a:ext cx="9144000" cy="4265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a:t>
            </a:r>
            <a:r>
              <a:rPr lang="en" sz="1100">
                <a:latin typeface="Montserrat"/>
                <a:ea typeface="Montserrat"/>
                <a:cs typeface="Montserrat"/>
                <a:sym typeface="Montserrat"/>
              </a:rPr>
              <a:t>evalúe</a:t>
            </a:r>
            <a:r>
              <a:rPr lang="en" sz="1100">
                <a:latin typeface="Montserrat"/>
                <a:ea typeface="Montserrat"/>
                <a:cs typeface="Montserrat"/>
                <a:sym typeface="Montserrat"/>
              </a:rPr>
              <a:t> a los municipios con pocos casos.</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baseline="30000" lang="en" sz="11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b="1" lang="en" sz="1100">
                <a:latin typeface="Montserrat"/>
                <a:ea typeface="Montserrat"/>
                <a:cs typeface="Montserrat"/>
                <a:sym typeface="Montserrat"/>
              </a:rPr>
              <a:t>FUENTES</a:t>
            </a:r>
            <a:endParaRPr b="1"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a:t>
            </a:r>
            <a:r>
              <a:rPr lang="en" sz="1100">
                <a:latin typeface="Montserrat"/>
                <a:ea typeface="Montserrat"/>
                <a:cs typeface="Montserrat"/>
                <a:sym typeface="Montserrat"/>
              </a:rPr>
              <a:t>211222</a:t>
            </a:r>
            <a:r>
              <a:rPr lang="en" sz="1100">
                <a:latin typeface="Montserrat"/>
                <a:ea typeface="Montserrat"/>
                <a:cs typeface="Montserrat"/>
                <a:sym typeface="Montserrat"/>
              </a:rPr>
              <a:t>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indent="0" lvl="0" marL="0" rtl="0" algn="l">
              <a:lnSpc>
                <a:spcPct val="115000"/>
              </a:lnSpc>
              <a:spcBef>
                <a:spcPts val="300"/>
              </a:spcBef>
              <a:spcAft>
                <a:spcPts val="0"/>
              </a:spcAft>
              <a:buNone/>
            </a:pPr>
            <a:r>
              <a:t/>
            </a:r>
            <a:endParaRPr sz="600">
              <a:latin typeface="Montserrat"/>
              <a:ea typeface="Montserrat"/>
              <a:cs typeface="Montserrat"/>
              <a:sym typeface="Montserrat"/>
            </a:endParaRPr>
          </a:p>
          <a:p>
            <a:pPr indent="-266700" lvl="0" marL="457200" rtl="0" algn="l">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 J. Andres Christen</a:t>
            </a:r>
            <a:r>
              <a:rPr lang="en" sz="600">
                <a:solidFill>
                  <a:srgbClr val="000000"/>
                </a:solidFill>
                <a:latin typeface="Montserrat"/>
                <a:ea typeface="Montserrat"/>
                <a:cs typeface="Montserrat"/>
                <a:sym typeface="Montserrat"/>
              </a:rPr>
              <a:t> </a:t>
            </a:r>
            <a:r>
              <a:rPr lang="en" sz="600">
                <a:solidFill>
                  <a:srgbClr val="000000"/>
                </a:solidFill>
                <a:latin typeface="Montserrat"/>
                <a:ea typeface="Montserrat"/>
                <a:cs typeface="Montserrat"/>
                <a:sym typeface="Montserrat"/>
              </a:rPr>
              <a:t>(</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a:t>
            </a:r>
            <a:endParaRPr i="0" sz="2600" u="none" cap="none" strike="noStrike">
              <a:latin typeface="Montserrat"/>
              <a:ea typeface="Montserrat"/>
              <a:cs typeface="Montserrat"/>
              <a:sym typeface="Montserrat"/>
            </a:endParaRPr>
          </a:p>
        </p:txBody>
      </p:sp>
      <p:sp>
        <p:nvSpPr>
          <p:cNvPr id="113" name="Google Shape;113;p18"/>
          <p:cNvSpPr txBox="1"/>
          <p:nvPr>
            <p:ph idx="4294967295" type="body"/>
          </p:nvPr>
        </p:nvSpPr>
        <p:spPr>
          <a:xfrm>
            <a:off x="0" y="1746850"/>
            <a:ext cx="9144000" cy="33969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cortes naturales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b="0" i="0" lang="en" sz="1100" u="none" cap="none" strike="noStrik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b="0" i="0" lang="en" sz="1100" u="none" cap="none" strike="noStrik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b="0" i="0" lang="en"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b="0" i="0" lang="en" sz="1100" u="none" cap="none" strike="noStrik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b="0" i="0" lang="en" sz="1100" u="none" cap="none" strike="noStrik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b="0" i="0" sz="1000" u="none" cap="none" strike="noStrik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b="0" l="9" r="9" t="0"/>
          <a:stretch/>
        </p:blipFill>
        <p:spPr>
          <a:xfrm>
            <a:off x="3164624" y="836200"/>
            <a:ext cx="5979372" cy="430730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25" name="Google Shape;125;p2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a:t>
            </a:r>
            <a:r>
              <a:rPr b="0" i="0" lang="en" sz="1000" u="none" cap="none" strike="noStrike">
                <a:solidFill>
                  <a:schemeClr val="dk1"/>
                </a:solidFill>
                <a:latin typeface="Montserrat SemiBold"/>
                <a:ea typeface="Montserrat SemiBold"/>
                <a:cs typeface="Montserrat SemiBold"/>
                <a:sym typeface="Montserrat SemiBold"/>
              </a:rPr>
              <a:t>cuantiles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b="0" l="0" r="0" t="0"/>
          <a:stretch/>
        </p:blipFill>
        <p:spPr>
          <a:xfrm>
            <a:off x="3163825" y="835475"/>
            <a:ext cx="5980170" cy="4306819"/>
          </a:xfrm>
          <a:prstGeom prst="rect">
            <a:avLst/>
          </a:prstGeom>
          <a:noFill/>
          <a:ln cap="flat" cmpd="sng" w="9525">
            <a:solidFill>
              <a:srgbClr val="B7B7B7"/>
            </a:solidFill>
            <a:prstDash val="solid"/>
            <a:round/>
            <a:headEnd len="sm" w="sm" type="none"/>
            <a:tailEnd len="sm" w="sm" type="none"/>
          </a:ln>
        </p:spPr>
      </p:pic>
      <p:sp>
        <p:nvSpPr>
          <p:cNvPr id="131" name="Google Shape;131;p21"/>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0" l="0" r="0" t="0"/>
          <a:stretch/>
        </p:blipFill>
        <p:spPr>
          <a:xfrm>
            <a:off x="3163825" y="835713"/>
            <a:ext cx="5980170" cy="4306819"/>
          </a:xfrm>
          <a:prstGeom prst="rect">
            <a:avLst/>
          </a:prstGeom>
          <a:noFill/>
          <a:ln cap="flat" cmpd="sng" w="9525">
            <a:solidFill>
              <a:srgbClr val="B7B7B7"/>
            </a:solidFill>
            <a:prstDash val="solid"/>
            <a:round/>
            <a:headEnd len="sm" w="sm" type="none"/>
            <a:tailEnd len="sm" w="sm" type="none"/>
          </a:ln>
        </p:spPr>
      </p:pic>
      <p:sp>
        <p:nvSpPr>
          <p:cNvPr id="137" name="Google Shape;137;p2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a:t>
            </a:r>
            <a:r>
              <a:rPr lang="en" sz="1000">
                <a:solidFill>
                  <a:schemeClr val="dk1"/>
                </a:solidFill>
                <a:latin typeface="Montserrat SemiBold"/>
                <a:ea typeface="Montserrat SemiBold"/>
                <a:cs typeface="Montserrat SemiBold"/>
                <a:sym typeface="Montserrat SemiBold"/>
              </a:rPr>
              <a:t>cuantiles</a:t>
            </a:r>
            <a:r>
              <a:rPr b="0" i="0" lang="en" sz="1000" u="none" cap="none" strike="noStrike">
                <a:solidFill>
                  <a:schemeClr val="dk1"/>
                </a:solidFill>
                <a:latin typeface="Montserrat SemiBold"/>
                <a:ea typeface="Montserrat SemiBold"/>
                <a:cs typeface="Montserrat SemiBold"/>
                <a:sym typeface="Montserrat SemiBold"/>
              </a:rPr>
              <a:t>)</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